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2" r:id="rId17"/>
    <p:sldId id="271" r:id="rId18"/>
    <p:sldId id="273" r:id="rId19"/>
  </p:sldIdLst>
  <p:sldSz cx="5761038" cy="3240088"/>
  <p:notesSz cx="6858000" cy="9144000"/>
  <p:defaultTextStyle>
    <a:defPPr>
      <a:defRPr lang="ru-RU"/>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894" y="-138"/>
      </p:cViewPr>
      <p:guideLst>
        <p:guide orient="horz" pos="1021"/>
        <p:guide pos="181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078" y="1006528"/>
            <a:ext cx="4896882" cy="694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864156" y="1836050"/>
            <a:ext cx="4032727" cy="828022"/>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76752" y="129754"/>
            <a:ext cx="1296234" cy="2764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8052" y="129754"/>
            <a:ext cx="3792683" cy="2764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082" y="2082057"/>
            <a:ext cx="4896882" cy="643517"/>
          </a:xfrm>
        </p:spPr>
        <p:txBody>
          <a:bodyPr anchor="t"/>
          <a:lstStyle>
            <a:lvl1pPr algn="l">
              <a:defRPr sz="2300" b="1" cap="all"/>
            </a:lvl1pPr>
          </a:lstStyle>
          <a:p>
            <a:r>
              <a:rPr lang="ru-RU" smtClean="0"/>
              <a:t>Образец заголовка</a:t>
            </a:r>
            <a:endParaRPr lang="ru-RU"/>
          </a:p>
        </p:txBody>
      </p:sp>
      <p:sp>
        <p:nvSpPr>
          <p:cNvPr id="3" name="Текст 2"/>
          <p:cNvSpPr>
            <a:spLocks noGrp="1"/>
          </p:cNvSpPr>
          <p:nvPr>
            <p:ph type="body" idx="1"/>
          </p:nvPr>
        </p:nvSpPr>
        <p:spPr>
          <a:xfrm>
            <a:off x="455082" y="1373288"/>
            <a:ext cx="4896882" cy="708769"/>
          </a:xfrm>
        </p:spPr>
        <p:txBody>
          <a:bodyPr anchor="b"/>
          <a:lstStyle>
            <a:lvl1pPr marL="0" indent="0">
              <a:buNone/>
              <a:defRPr sz="1100">
                <a:solidFill>
                  <a:schemeClr val="tx1">
                    <a:tint val="75000"/>
                  </a:schemeClr>
                </a:solidFill>
              </a:defRPr>
            </a:lvl1pPr>
            <a:lvl2pPr marL="257175" indent="0">
              <a:buNone/>
              <a:defRPr sz="10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88052" y="756021"/>
            <a:ext cx="2544458" cy="213830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928528" y="756021"/>
            <a:ext cx="2544458" cy="2138308"/>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88052" y="725270"/>
            <a:ext cx="2545459" cy="302258"/>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smtClean="0"/>
              <a:t>Образец текста</a:t>
            </a:r>
          </a:p>
        </p:txBody>
      </p:sp>
      <p:sp>
        <p:nvSpPr>
          <p:cNvPr id="4" name="Содержимое 3"/>
          <p:cNvSpPr>
            <a:spLocks noGrp="1"/>
          </p:cNvSpPr>
          <p:nvPr>
            <p:ph sz="half" idx="2"/>
          </p:nvPr>
        </p:nvSpPr>
        <p:spPr>
          <a:xfrm>
            <a:off x="288052" y="1027528"/>
            <a:ext cx="2545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926528" y="725270"/>
            <a:ext cx="2546459" cy="302258"/>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ru-RU" smtClean="0"/>
              <a:t>Образец текста</a:t>
            </a:r>
          </a:p>
        </p:txBody>
      </p:sp>
      <p:sp>
        <p:nvSpPr>
          <p:cNvPr id="6" name="Содержимое 5"/>
          <p:cNvSpPr>
            <a:spLocks noGrp="1"/>
          </p:cNvSpPr>
          <p:nvPr>
            <p:ph sz="quarter" idx="4"/>
          </p:nvPr>
        </p:nvSpPr>
        <p:spPr>
          <a:xfrm>
            <a:off x="2926528" y="1027528"/>
            <a:ext cx="2546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2" y="129003"/>
            <a:ext cx="1895342" cy="549015"/>
          </a:xfrm>
        </p:spPr>
        <p:txBody>
          <a:bodyPr anchor="b"/>
          <a:lstStyle>
            <a:lvl1pPr algn="l">
              <a:defRPr sz="1100" b="1"/>
            </a:lvl1pPr>
          </a:lstStyle>
          <a:p>
            <a:r>
              <a:rPr lang="ru-RU" smtClean="0"/>
              <a:t>Образец заголовка</a:t>
            </a:r>
            <a:endParaRPr lang="ru-RU"/>
          </a:p>
        </p:txBody>
      </p:sp>
      <p:sp>
        <p:nvSpPr>
          <p:cNvPr id="3" name="Содержимое 2"/>
          <p:cNvSpPr>
            <a:spLocks noGrp="1"/>
          </p:cNvSpPr>
          <p:nvPr>
            <p:ph idx="1"/>
          </p:nvPr>
        </p:nvSpPr>
        <p:spPr>
          <a:xfrm>
            <a:off x="2252406" y="129004"/>
            <a:ext cx="3220580" cy="27653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88052" y="678019"/>
            <a:ext cx="1895342" cy="2216310"/>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9204" y="2268061"/>
            <a:ext cx="3456623" cy="267758"/>
          </a:xfrm>
        </p:spPr>
        <p:txBody>
          <a:bodyPr anchor="b"/>
          <a:lstStyle>
            <a:lvl1pPr algn="l">
              <a:defRPr sz="1100" b="1"/>
            </a:lvl1pPr>
          </a:lstStyle>
          <a:p>
            <a:r>
              <a:rPr lang="ru-RU" smtClean="0"/>
              <a:t>Образец заголовка</a:t>
            </a:r>
            <a:endParaRPr lang="ru-RU"/>
          </a:p>
        </p:txBody>
      </p:sp>
      <p:sp>
        <p:nvSpPr>
          <p:cNvPr id="3" name="Рисунок 2"/>
          <p:cNvSpPr>
            <a:spLocks noGrp="1"/>
          </p:cNvSpPr>
          <p:nvPr>
            <p:ph type="pic" idx="1"/>
          </p:nvPr>
        </p:nvSpPr>
        <p:spPr>
          <a:xfrm>
            <a:off x="1129204" y="289508"/>
            <a:ext cx="3456623" cy="1944053"/>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endParaRPr lang="ru-RU"/>
          </a:p>
        </p:txBody>
      </p:sp>
      <p:sp>
        <p:nvSpPr>
          <p:cNvPr id="4" name="Текст 3"/>
          <p:cNvSpPr>
            <a:spLocks noGrp="1"/>
          </p:cNvSpPr>
          <p:nvPr>
            <p:ph type="body" sz="half" idx="2"/>
          </p:nvPr>
        </p:nvSpPr>
        <p:spPr>
          <a:xfrm>
            <a:off x="1129204" y="2535819"/>
            <a:ext cx="3456623" cy="380260"/>
          </a:xfrm>
        </p:spPr>
        <p:txBody>
          <a:bodyPr/>
          <a:lstStyle>
            <a:lvl1pPr marL="0" indent="0">
              <a:buNone/>
              <a:defRPr sz="800"/>
            </a:lvl1pPr>
            <a:lvl2pPr marL="257175" indent="0">
              <a:buNone/>
              <a:defRPr sz="700"/>
            </a:lvl2pPr>
            <a:lvl3pPr marL="514350" indent="0">
              <a:buNone/>
              <a:defRPr sz="600"/>
            </a:lvl3pPr>
            <a:lvl4pPr marL="771525" indent="0">
              <a:buNone/>
              <a:defRPr sz="500"/>
            </a:lvl4pPr>
            <a:lvl5pPr marL="1028700" indent="0">
              <a:buNone/>
              <a:defRPr sz="500"/>
            </a:lvl5pPr>
            <a:lvl6pPr marL="1285875" indent="0">
              <a:buNone/>
              <a:defRPr sz="500"/>
            </a:lvl6pPr>
            <a:lvl7pPr marL="1543050" indent="0">
              <a:buNone/>
              <a:defRPr sz="500"/>
            </a:lvl7pPr>
            <a:lvl8pPr marL="1800225" indent="0">
              <a:buNone/>
              <a:defRPr sz="500"/>
            </a:lvl8pPr>
            <a:lvl9pPr marL="2057400" indent="0">
              <a:buNone/>
              <a:defRPr sz="5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2" y="129754"/>
            <a:ext cx="5184934" cy="540015"/>
          </a:xfrm>
          <a:prstGeom prst="rect">
            <a:avLst/>
          </a:prstGeom>
        </p:spPr>
        <p:txBody>
          <a:bodyPr vert="horz" lIns="51435" tIns="25718" rIns="51435" bIns="2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288052" y="756021"/>
            <a:ext cx="5184934" cy="2138308"/>
          </a:xfrm>
          <a:prstGeom prst="rect">
            <a:avLst/>
          </a:prstGeom>
        </p:spPr>
        <p:txBody>
          <a:bodyPr vert="horz" lIns="51435" tIns="25718" rIns="51435" bIns="2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288052" y="3003082"/>
            <a:ext cx="1344242" cy="172505"/>
          </a:xfrm>
          <a:prstGeom prst="rect">
            <a:avLst/>
          </a:prstGeom>
        </p:spPr>
        <p:txBody>
          <a:bodyPr vert="horz" lIns="51435" tIns="25718" rIns="51435" bIns="25718" rtlCol="0" anchor="ctr"/>
          <a:lstStyle>
            <a:lvl1pPr algn="l">
              <a:defRPr sz="700">
                <a:solidFill>
                  <a:schemeClr val="tx1">
                    <a:tint val="75000"/>
                  </a:schemeClr>
                </a:solidFill>
              </a:defRPr>
            </a:lvl1p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3"/>
          </p:nvPr>
        </p:nvSpPr>
        <p:spPr>
          <a:xfrm>
            <a:off x="1968355" y="3003082"/>
            <a:ext cx="1824329" cy="172505"/>
          </a:xfrm>
          <a:prstGeom prst="rect">
            <a:avLst/>
          </a:prstGeom>
        </p:spPr>
        <p:txBody>
          <a:bodyPr vert="horz" lIns="51435" tIns="25718" rIns="51435" bIns="25718" rtlCol="0" anchor="ctr"/>
          <a:lstStyle>
            <a:lvl1pPr algn="ctr">
              <a:defRPr sz="7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128744" y="3003082"/>
            <a:ext cx="1344242" cy="172505"/>
          </a:xfrm>
          <a:prstGeom prst="rect">
            <a:avLst/>
          </a:prstGeom>
        </p:spPr>
        <p:txBody>
          <a:bodyPr vert="horz" lIns="51435" tIns="25718" rIns="51435" bIns="25718" rtlCol="0" anchor="ctr"/>
          <a:lstStyle>
            <a:lvl1pPr algn="r">
              <a:defRPr sz="7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4350" rtl="0" eaLnBrk="1" latinLnBrk="0" hangingPunct="1">
        <a:spcBef>
          <a:spcPct val="0"/>
        </a:spcBef>
        <a:buNone/>
        <a:defRPr sz="2500"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09" indent="-160734" algn="l" defTabSz="51435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ru-RU"/>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ass.ru/obschestvo/10156911" TargetMode="External"/><Relationship Id="rId2" Type="http://schemas.openxmlformats.org/officeDocument/2006/relationships/hyperlink" Target="https://historyrussia.org/" TargetMode="External"/><Relationship Id="rId1" Type="http://schemas.openxmlformats.org/officeDocument/2006/relationships/slideLayout" Target="../slideLayouts/slideLayout7.xml"/><Relationship Id="rId4" Type="http://schemas.openxmlformats.org/officeDocument/2006/relationships/hyperlink" Target="https://rvio.histrf.ru/activities/news/rvio-i-molodeznyi-parlament-pri-gosdume-sozdali-film-o-neizvestnom-solda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Вечный огонь картинки, стоковые фото Вечный огонь | Depositphotos"/>
          <p:cNvPicPr>
            <a:picLocks noChangeAspect="1" noChangeArrowheads="1"/>
          </p:cNvPicPr>
          <p:nvPr/>
        </p:nvPicPr>
        <p:blipFill>
          <a:blip r:embed="rId2" cstate="print"/>
          <a:srcRect/>
          <a:stretch>
            <a:fillRect/>
          </a:stretch>
        </p:blipFill>
        <p:spPr bwMode="auto">
          <a:xfrm>
            <a:off x="792287" y="1187996"/>
            <a:ext cx="4176464" cy="1728192"/>
          </a:xfrm>
          <a:prstGeom prst="rect">
            <a:avLst/>
          </a:prstGeom>
          <a:noFill/>
        </p:spPr>
      </p:pic>
      <p:sp>
        <p:nvSpPr>
          <p:cNvPr id="7" name="Прямоугольник 6"/>
          <p:cNvSpPr/>
          <p:nvPr/>
        </p:nvSpPr>
        <p:spPr>
          <a:xfrm>
            <a:off x="432247" y="0"/>
            <a:ext cx="4824536" cy="507831"/>
          </a:xfrm>
          <a:prstGeom prst="rect">
            <a:avLst/>
          </a:prstGeom>
        </p:spPr>
        <p:txBody>
          <a:bodyPr wrap="square">
            <a:spAutoFit/>
          </a:bodyPr>
          <a:lstStyle/>
          <a:p>
            <a:pPr algn="ctr"/>
            <a:r>
              <a:rPr lang="ru-RU" sz="900" dirty="0" smtClean="0">
                <a:latin typeface="Times New Roman" pitchFamily="18" charset="0"/>
                <a:cs typeface="Times New Roman" pitchFamily="18" charset="0"/>
              </a:rPr>
              <a:t>Государственное бюджетное учреждение культуры Республики Крым </a:t>
            </a:r>
            <a:br>
              <a:rPr lang="ru-RU" sz="900" dirty="0" smtClean="0">
                <a:latin typeface="Times New Roman" pitchFamily="18" charset="0"/>
                <a:cs typeface="Times New Roman" pitchFamily="18" charset="0"/>
              </a:rPr>
            </a:br>
            <a:r>
              <a:rPr lang="ru-RU" sz="900" dirty="0" smtClean="0">
                <a:latin typeface="Times New Roman" pitchFamily="18" charset="0"/>
                <a:cs typeface="Times New Roman" pitchFamily="18" charset="0"/>
              </a:rPr>
              <a:t>«Крымская республиканская универсальная научная библиотека им. И. Я. Франко»</a:t>
            </a:r>
            <a:br>
              <a:rPr lang="ru-RU" sz="900" dirty="0" smtClean="0">
                <a:latin typeface="Times New Roman" pitchFamily="18" charset="0"/>
                <a:cs typeface="Times New Roman" pitchFamily="18" charset="0"/>
              </a:rPr>
            </a:br>
            <a:r>
              <a:rPr lang="ru-RU" sz="900" dirty="0" smtClean="0">
                <a:latin typeface="Times New Roman" pitchFamily="18" charset="0"/>
                <a:cs typeface="Times New Roman" pitchFamily="18" charset="0"/>
              </a:rPr>
              <a:t>Отдел периодических изданий</a:t>
            </a:r>
            <a:endParaRPr lang="ru-RU" sz="900" dirty="0"/>
          </a:p>
        </p:txBody>
      </p:sp>
      <p:sp>
        <p:nvSpPr>
          <p:cNvPr id="1027" name="Rectangle 3"/>
          <p:cNvSpPr>
            <a:spLocks noChangeArrowheads="1"/>
          </p:cNvSpPr>
          <p:nvPr/>
        </p:nvSpPr>
        <p:spPr bwMode="auto">
          <a:xfrm>
            <a:off x="1" y="454526"/>
            <a:ext cx="5761038"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«…он был сражён за Отчизну. Вот всё, что мы знаем о нём»</a:t>
            </a:r>
            <a:endParaRPr lang="ru-RU" sz="15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День </a:t>
            </a: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Неизвестного </a:t>
            </a:r>
            <a:r>
              <a:rPr lang="ru-RU" sz="1200" b="1" dirty="0" smtClean="0">
                <a:solidFill>
                  <a:srgbClr val="FF0000"/>
                </a:solidFill>
                <a:latin typeface="Calibri" pitchFamily="34" charset="0"/>
                <a:ea typeface="Times New Roman" pitchFamily="18" charset="0"/>
                <a:cs typeface="Times New Roman" pitchFamily="18" charset="0"/>
              </a:rPr>
              <a:t>С</a:t>
            </a:r>
            <a:r>
              <a:rPr kumimoji="0" lang="ru-RU"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олдата</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909953"/>
            <a:ext cx="576103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effectLst/>
                <a:latin typeface="Segoe Script" pitchFamily="34" charset="0"/>
                <a:ea typeface="Times New Roman" pitchFamily="18" charset="0"/>
                <a:cs typeface="Times New Roman" pitchFamily="18" charset="0"/>
              </a:rPr>
              <a:t>Устный журнал</a:t>
            </a:r>
            <a:endParaRPr kumimoji="0" lang="ru-RU" i="0" u="none" strike="noStrike" cap="none" normalizeH="0" baseline="0" dirty="0" smtClean="0">
              <a:ln>
                <a:noFill/>
              </a:ln>
              <a:effectLst/>
              <a:latin typeface="Segoe Script" pitchFamily="34" charset="0"/>
              <a:cs typeface="Arial" pitchFamily="34" charset="0"/>
            </a:endParaRPr>
          </a:p>
        </p:txBody>
      </p:sp>
      <p:sp>
        <p:nvSpPr>
          <p:cNvPr id="10" name="Прямоугольник 9"/>
          <p:cNvSpPr/>
          <p:nvPr/>
        </p:nvSpPr>
        <p:spPr>
          <a:xfrm>
            <a:off x="1439863" y="2916188"/>
            <a:ext cx="2879725" cy="338554"/>
          </a:xfrm>
          <a:prstGeom prst="rect">
            <a:avLst/>
          </a:prstGeom>
        </p:spPr>
        <p:txBody>
          <a:bodyPr wrap="square">
            <a:spAutoFit/>
          </a:bodyPr>
          <a:lstStyle/>
          <a:p>
            <a:pPr lvl="0" algn="ctr" defTabSz="914400" fontAlgn="base">
              <a:spcBef>
                <a:spcPct val="0"/>
              </a:spcBef>
              <a:spcAft>
                <a:spcPct val="0"/>
              </a:spcAft>
            </a:pPr>
            <a:r>
              <a:rPr lang="ru-RU" sz="800" b="1" dirty="0" smtClean="0">
                <a:latin typeface="Segoe Script" pitchFamily="34" charset="0"/>
                <a:ea typeface="Times New Roman" pitchFamily="18" charset="0"/>
                <a:cs typeface="Arial" pitchFamily="34" charset="0"/>
              </a:rPr>
              <a:t>Симферополь</a:t>
            </a:r>
            <a:endParaRPr lang="ru-RU" sz="800" b="1" dirty="0" smtClean="0">
              <a:latin typeface="Segoe Script" pitchFamily="34" charset="0"/>
              <a:cs typeface="Arial" pitchFamily="34" charset="0"/>
            </a:endParaRPr>
          </a:p>
          <a:p>
            <a:pPr lvl="0" algn="ctr" defTabSz="914400" eaLnBrk="0" fontAlgn="base" hangingPunct="0">
              <a:spcBef>
                <a:spcPct val="0"/>
              </a:spcBef>
              <a:spcAft>
                <a:spcPct val="0"/>
              </a:spcAft>
            </a:pPr>
            <a:r>
              <a:rPr lang="ru-RU" sz="800" b="1" dirty="0" smtClean="0">
                <a:latin typeface="Segoe Script" pitchFamily="34" charset="0"/>
                <a:ea typeface="Times New Roman" pitchFamily="18" charset="0"/>
                <a:cs typeface="Arial" pitchFamily="34" charset="0"/>
              </a:rPr>
              <a:t>2021</a:t>
            </a:r>
            <a:endParaRPr lang="ru-RU" sz="800" b="1" dirty="0" smtClean="0">
              <a:latin typeface="Segoe Script"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гила неизвестного солдата (Арлингтон) — Википедия"/>
          <p:cNvPicPr>
            <a:picLocks noChangeAspect="1"/>
          </p:cNvPicPr>
          <p:nvPr/>
        </p:nvPicPr>
        <p:blipFill>
          <a:blip r:embed="rId2" cstate="print"/>
          <a:srcRect/>
          <a:stretch>
            <a:fillRect/>
          </a:stretch>
        </p:blipFill>
        <p:spPr bwMode="auto">
          <a:xfrm>
            <a:off x="432247" y="1187996"/>
            <a:ext cx="2352000" cy="17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Поисковое движение России – Сахалинская область"/>
          <p:cNvPicPr>
            <a:picLocks noChangeAspect="1"/>
          </p:cNvPicPr>
          <p:nvPr/>
        </p:nvPicPr>
        <p:blipFill>
          <a:blip r:embed="rId3" cstate="print"/>
          <a:srcRect t="24003" b="19991"/>
          <a:stretch>
            <a:fillRect/>
          </a:stretch>
        </p:blipFill>
        <p:spPr bwMode="auto">
          <a:xfrm>
            <a:off x="144216" y="107876"/>
            <a:ext cx="780087" cy="468000"/>
          </a:xfrm>
          <a:prstGeom prst="ellipse">
            <a:avLst/>
          </a:prstGeom>
          <a:ln>
            <a:noFill/>
          </a:ln>
          <a:effectLst>
            <a:outerShdw blurRad="292100" dist="139700" dir="2700000" algn="tl" rotWithShape="0">
              <a:srgbClr val="333333">
                <a:alpha val="65000"/>
              </a:srgbClr>
            </a:outerShdw>
          </a:effectLst>
        </p:spPr>
      </p:pic>
      <p:sp>
        <p:nvSpPr>
          <p:cNvPr id="22529" name="Rectangle 1"/>
          <p:cNvSpPr>
            <a:spLocks noChangeArrowheads="1"/>
          </p:cNvSpPr>
          <p:nvPr/>
        </p:nvSpPr>
        <p:spPr bwMode="auto">
          <a:xfrm>
            <a:off x="936303" y="66284"/>
            <a:ext cx="453650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effectLst/>
                <a:ea typeface="Times New Roman" pitchFamily="18" charset="0"/>
                <a:cs typeface="Times New Roman" pitchFamily="18" charset="0"/>
              </a:rPr>
              <a:t>В </a:t>
            </a:r>
            <a:r>
              <a:rPr kumimoji="0" lang="ru-RU" sz="1100" b="1" i="0" u="none" strike="noStrike" cap="none" normalizeH="0" baseline="0" dirty="0" smtClean="0">
                <a:ln>
                  <a:noFill/>
                </a:ln>
                <a:solidFill>
                  <a:srgbClr val="FF0000"/>
                </a:solidFill>
                <a:effectLst/>
                <a:ea typeface="Times New Roman" pitchFamily="18" charset="0"/>
                <a:cs typeface="Times New Roman" pitchFamily="18" charset="0"/>
              </a:rPr>
              <a:t>США </a:t>
            </a:r>
            <a:r>
              <a:rPr kumimoji="0" lang="ru-RU" sz="1100" b="0" i="0" u="none" strike="noStrike" cap="none" normalizeH="0" baseline="0" dirty="0" smtClean="0">
                <a:ln>
                  <a:noFill/>
                </a:ln>
                <a:effectLst/>
                <a:ea typeface="Times New Roman" pitchFamily="18" charset="0"/>
                <a:cs typeface="Times New Roman" pitchFamily="18" charset="0"/>
              </a:rPr>
              <a:t>Мемориал Неизвестным </a:t>
            </a:r>
            <a:r>
              <a:rPr kumimoji="0" lang="ru-RU" sz="1100" b="0" i="0" u="none" strike="noStrike" cap="none" normalizeH="0" baseline="0" dirty="0" smtClean="0">
                <a:ln>
                  <a:noFill/>
                </a:ln>
                <a:effectLst/>
                <a:ea typeface="Times New Roman" pitchFamily="18" charset="0"/>
                <a:cs typeface="Times New Roman" pitchFamily="18" charset="0"/>
              </a:rPr>
              <a:t>Солдатам</a:t>
            </a:r>
            <a:r>
              <a:rPr kumimoji="0" lang="ru-RU" sz="1100" b="0" i="0" u="none" strike="noStrike" cap="none" normalizeH="0" baseline="0" dirty="0" smtClean="0">
                <a:ln>
                  <a:noFill/>
                </a:ln>
                <a:effectLst/>
                <a:ea typeface="Times New Roman" pitchFamily="18" charset="0"/>
                <a:cs typeface="Times New Roman" pitchFamily="18" charset="0"/>
              </a:rPr>
              <a:t> был открыт н</a:t>
            </a:r>
            <a:r>
              <a:rPr lang="ru-RU" sz="1100" dirty="0" smtClean="0">
                <a:ea typeface="Times New Roman" pitchFamily="18" charset="0"/>
                <a:cs typeface="Times New Roman" pitchFamily="18" charset="0"/>
              </a:rPr>
              <a:t>а </a:t>
            </a:r>
            <a:r>
              <a:rPr kumimoji="0" lang="ru-RU" sz="1100" b="0" i="0" u="none" strike="noStrike" cap="none" normalizeH="0" baseline="0" dirty="0" smtClean="0">
                <a:ln>
                  <a:noFill/>
                </a:ln>
                <a:effectLst/>
                <a:ea typeface="Times New Roman" pitchFamily="18" charset="0"/>
                <a:cs typeface="Times New Roman" pitchFamily="18" charset="0"/>
              </a:rPr>
              <a:t>Арлингтонском национальном кладбище под Вашингтоном 11 ноября 1921 года. Здесь захоронены останки неопознанного солдата Первой мировой войны. Впоследствии сюда были перевезены останки неизвестных американских солдат, погибших во время Второй мировой, Корейской и Вьетнамской войн. </a:t>
            </a:r>
            <a:endParaRPr kumimoji="0" lang="ru-RU" sz="1100" b="0" i="0" u="none" strike="noStrike" cap="none" normalizeH="0" baseline="0" dirty="0" smtClean="0">
              <a:ln>
                <a:noFill/>
              </a:ln>
              <a:effectLst/>
              <a:cs typeface="Arial" pitchFamily="34" charset="0"/>
            </a:endParaRPr>
          </a:p>
        </p:txBody>
      </p:sp>
      <p:sp>
        <p:nvSpPr>
          <p:cNvPr id="22530" name="Rectangle 2"/>
          <p:cNvSpPr>
            <a:spLocks noChangeArrowheads="1"/>
          </p:cNvSpPr>
          <p:nvPr/>
        </p:nvSpPr>
        <p:spPr bwMode="auto">
          <a:xfrm>
            <a:off x="2880519" y="1215933"/>
            <a:ext cx="25922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Times New Roman" pitchFamily="18" charset="0"/>
              </a:rPr>
              <a:t>Надпись на монументе гласит:</a:t>
            </a:r>
            <a:r>
              <a:rPr lang="ru-RU" sz="1200" i="1" dirty="0" smtClean="0">
                <a:ea typeface="Times New Roman" pitchFamily="18" charset="0"/>
                <a:cs typeface="Times New Roman" pitchFamily="18" charset="0"/>
              </a:rPr>
              <a:t>  «</a:t>
            </a:r>
            <a:r>
              <a:rPr kumimoji="0" lang="ru-RU" sz="1200" b="0" i="1" u="none" strike="noStrike" cap="none" normalizeH="0" baseline="0" dirty="0" smtClean="0">
                <a:ln>
                  <a:noFill/>
                </a:ln>
                <a:effectLst/>
                <a:ea typeface="Times New Roman" pitchFamily="18" charset="0"/>
                <a:cs typeface="Times New Roman" pitchFamily="18" charset="0"/>
              </a:rPr>
              <a:t>Здесь покоится в славе американский солдат, имя которого неизвестно никому, кроме Бога</a:t>
            </a:r>
            <a:r>
              <a:rPr lang="ru-RU" sz="1200" dirty="0" smtClean="0">
                <a:ea typeface="Times New Roman" pitchFamily="18" charset="0"/>
                <a:cs typeface="Times New Roman" pitchFamily="18" charset="0"/>
              </a:rPr>
              <a:t>»</a:t>
            </a:r>
            <a:r>
              <a:rPr kumimoji="0" lang="ru-RU" sz="1200" b="0" i="0" u="none" strike="noStrike" cap="none" normalizeH="0" baseline="0" dirty="0" smtClean="0">
                <a:ln>
                  <a:noFill/>
                </a:ln>
                <a:effectLst/>
                <a:ea typeface="Times New Roman" pitchFamily="18" charset="0"/>
                <a:cs typeface="Times New Roman" pitchFamily="18" charset="0"/>
              </a:rPr>
              <a:t>.</a:t>
            </a:r>
          </a:p>
          <a:p>
            <a:pPr marL="0" marR="0" lvl="0" indent="45085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Times New Roman" pitchFamily="18" charset="0"/>
              </a:rPr>
              <a:t> У могилы каждый час меняется караул.</a:t>
            </a:r>
            <a:endParaRPr kumimoji="0" lang="ru-RU" sz="1200" b="0" i="0" u="none" strike="noStrike" cap="none" normalizeH="0" baseline="0" dirty="0" smtClean="0">
              <a:ln>
                <a:noFill/>
              </a:ln>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исковое движение России – Сахалинская область"/>
          <p:cNvPicPr>
            <a:picLocks noChangeAspect="1"/>
          </p:cNvPicPr>
          <p:nvPr/>
        </p:nvPicPr>
        <p:blipFill>
          <a:blip r:embed="rId2" cstate="print"/>
          <a:srcRect t="24003" b="19991"/>
          <a:stretch>
            <a:fillRect/>
          </a:stretch>
        </p:blipFill>
        <p:spPr bwMode="auto">
          <a:xfrm>
            <a:off x="72207" y="107876"/>
            <a:ext cx="780087" cy="468000"/>
          </a:xfrm>
          <a:prstGeom prst="ellipse">
            <a:avLst/>
          </a:prstGeom>
          <a:ln>
            <a:noFill/>
          </a:ln>
          <a:effectLst>
            <a:outerShdw blurRad="292100" dist="139700" dir="2700000" algn="tl" rotWithShape="0">
              <a:srgbClr val="333333">
                <a:alpha val="65000"/>
              </a:srgbClr>
            </a:outerShdw>
          </a:effectLst>
        </p:spPr>
      </p:pic>
      <p:pic>
        <p:nvPicPr>
          <p:cNvPr id="23554" name="Picture 2" descr="War Memorial Guards Ottawa.jpg"/>
          <p:cNvPicPr>
            <a:picLocks noChangeAspect="1" noChangeArrowheads="1"/>
          </p:cNvPicPr>
          <p:nvPr/>
        </p:nvPicPr>
        <p:blipFill>
          <a:blip r:embed="rId3" cstate="print"/>
          <a:srcRect/>
          <a:stretch>
            <a:fillRect/>
          </a:stretch>
        </p:blipFill>
        <p:spPr bwMode="auto">
          <a:xfrm>
            <a:off x="3744615" y="755948"/>
            <a:ext cx="1729568" cy="2304000"/>
          </a:xfrm>
          <a:prstGeom prst="rect">
            <a:avLst/>
          </a:prstGeom>
          <a:noFill/>
        </p:spPr>
      </p:pic>
      <p:sp>
        <p:nvSpPr>
          <p:cNvPr id="23555" name="Rectangle 3"/>
          <p:cNvSpPr>
            <a:spLocks noChangeArrowheads="1"/>
          </p:cNvSpPr>
          <p:nvPr/>
        </p:nvSpPr>
        <p:spPr bwMode="auto">
          <a:xfrm>
            <a:off x="720279" y="147046"/>
            <a:ext cx="4752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60000"/>
                </a:solidFill>
                <a:effectLst/>
                <a:latin typeface="Arial" pitchFamily="34" charset="0"/>
                <a:ea typeface="Times New Roman" pitchFamily="18" charset="0"/>
                <a:cs typeface="Arial" pitchFamily="34" charset="0"/>
              </a:rPr>
              <a:t>            </a:t>
            </a:r>
            <a:r>
              <a:rPr kumimoji="0" lang="ru-RU" sz="1200" i="0" u="none" strike="noStrike" cap="none" normalizeH="0" baseline="0" dirty="0" smtClean="0">
                <a:ln>
                  <a:noFill/>
                </a:ln>
                <a:effectLst/>
                <a:ea typeface="Times New Roman" pitchFamily="18" charset="0"/>
                <a:cs typeface="Arial" pitchFamily="34" charset="0"/>
              </a:rPr>
              <a:t>В</a:t>
            </a:r>
            <a:r>
              <a:rPr kumimoji="0" lang="ru-RU" sz="1200" i="0" u="none" strike="noStrike" cap="none" normalizeH="0" baseline="0" dirty="0" smtClean="0">
                <a:ln>
                  <a:noFill/>
                </a:ln>
                <a:solidFill>
                  <a:srgbClr val="660000"/>
                </a:solidFill>
                <a:effectLst/>
                <a:ea typeface="Times New Roman" pitchFamily="18" charset="0"/>
                <a:cs typeface="Arial" pitchFamily="34" charset="0"/>
              </a:rPr>
              <a:t> </a:t>
            </a:r>
            <a:r>
              <a:rPr kumimoji="0" lang="ru-RU" sz="1200" b="1" i="0" u="none" strike="noStrike" cap="none" normalizeH="0" baseline="0" dirty="0" smtClean="0">
                <a:ln>
                  <a:noFill/>
                </a:ln>
                <a:solidFill>
                  <a:srgbClr val="FF0000"/>
                </a:solidFill>
                <a:effectLst/>
                <a:ea typeface="Times New Roman" pitchFamily="18" charset="0"/>
                <a:cs typeface="Arial" pitchFamily="34" charset="0"/>
              </a:rPr>
              <a:t>Канаде</a:t>
            </a:r>
            <a:r>
              <a:rPr kumimoji="0" lang="ru-RU" sz="1200" i="0" u="none" strike="noStrike" cap="none" normalizeH="0" baseline="0" dirty="0" smtClean="0">
                <a:ln>
                  <a:noFill/>
                </a:ln>
                <a:solidFill>
                  <a:srgbClr val="660000"/>
                </a:solidFill>
                <a:effectLst/>
                <a:ea typeface="Times New Roman" pitchFamily="18" charset="0"/>
                <a:cs typeface="Arial" pitchFamily="34" charset="0"/>
              </a:rPr>
              <a:t> </a:t>
            </a:r>
            <a:r>
              <a:rPr kumimoji="0" lang="ru-RU" sz="1200" i="0" u="none" strike="noStrike" cap="none" normalizeH="0" baseline="0" dirty="0" smtClean="0">
                <a:ln>
                  <a:noFill/>
                </a:ln>
                <a:effectLst/>
                <a:ea typeface="Times New Roman" pitchFamily="18" charset="0"/>
                <a:cs typeface="Arial" pitchFamily="34" charset="0"/>
              </a:rPr>
              <a:t>Кенотаф (с древнегреческого буквально </a:t>
            </a:r>
            <a:r>
              <a:rPr lang="ru-RU" sz="1200" dirty="0" smtClean="0">
                <a:ea typeface="Times New Roman" pitchFamily="18" charset="0"/>
                <a:cs typeface="Arial" pitchFamily="34" charset="0"/>
              </a:rPr>
              <a:t> «</a:t>
            </a:r>
            <a:r>
              <a:rPr kumimoji="0" lang="ru-RU" sz="1200" i="0" u="none" strike="noStrike" cap="none" normalizeH="0" baseline="0" dirty="0" smtClean="0">
                <a:ln>
                  <a:noFill/>
                </a:ln>
                <a:effectLst/>
                <a:ea typeface="Times New Roman" pitchFamily="18" charset="0"/>
                <a:cs typeface="Arial" pitchFamily="34" charset="0"/>
              </a:rPr>
              <a:t>пустая</a:t>
            </a:r>
            <a:r>
              <a:rPr kumimoji="0" lang="ru-RU" sz="1200" i="0" u="none" strike="noStrike" cap="none" normalizeH="0" dirty="0" smtClean="0">
                <a:ln>
                  <a:noFill/>
                </a:ln>
                <a:effectLst/>
                <a:ea typeface="Times New Roman" pitchFamily="18" charset="0"/>
                <a:cs typeface="Arial" pitchFamily="34" charset="0"/>
              </a:rPr>
              <a:t>                                         </a:t>
            </a:r>
            <a:r>
              <a:rPr kumimoji="0" lang="ru-RU" sz="1200" i="0" u="none" strike="noStrike" cap="none" normalizeH="0" baseline="0" dirty="0" smtClean="0">
                <a:ln>
                  <a:noFill/>
                </a:ln>
                <a:effectLst/>
                <a:ea typeface="Times New Roman" pitchFamily="18" charset="0"/>
                <a:cs typeface="Arial" pitchFamily="34" charset="0"/>
              </a:rPr>
              <a:t>могила») был открыт 11 ноября 1924 года в Монреале. Он посвящен солдатам, погибшим в Первой и Второй</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effectLst/>
                <a:ea typeface="Times New Roman" pitchFamily="18" charset="0"/>
                <a:cs typeface="Arial" pitchFamily="34" charset="0"/>
              </a:rPr>
              <a:t> мировых войнах, принимавшим участие 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effectLst/>
                <a:ea typeface="Times New Roman" pitchFamily="18" charset="0"/>
                <a:cs typeface="Arial" pitchFamily="34" charset="0"/>
              </a:rPr>
              <a:t>войне в Корее. </a:t>
            </a:r>
            <a:endParaRPr kumimoji="0" lang="ru-RU" sz="1200" i="0" u="none" strike="noStrike" cap="none" normalizeH="0" baseline="0" dirty="0" smtClean="0">
              <a:ln>
                <a:noFill/>
              </a:ln>
              <a:effectLst/>
              <a:cs typeface="Arial" pitchFamily="34" charset="0"/>
            </a:endParaRPr>
          </a:p>
        </p:txBody>
      </p:sp>
      <p:sp>
        <p:nvSpPr>
          <p:cNvPr id="5" name="Прямоугольник 4"/>
          <p:cNvSpPr/>
          <p:nvPr/>
        </p:nvSpPr>
        <p:spPr>
          <a:xfrm>
            <a:off x="288231" y="1115988"/>
            <a:ext cx="3240361" cy="1785104"/>
          </a:xfrm>
          <a:prstGeom prst="rect">
            <a:avLst/>
          </a:prstGeom>
        </p:spPr>
        <p:txBody>
          <a:bodyPr wrap="square">
            <a:spAutoFit/>
          </a:bodyPr>
          <a:lstStyle/>
          <a:p>
            <a:pPr algn="just"/>
            <a:r>
              <a:rPr lang="ru-RU" sz="1100" dirty="0" smtClean="0"/>
              <a:t>Кенотаф выполнен из гранита и бронзы. На нем установлена табличка с надписью на английском и французском языках: «</a:t>
            </a:r>
            <a:r>
              <a:rPr lang="ru-RU" sz="1100" i="1" dirty="0" smtClean="0"/>
              <a:t>Слава Богу и памяти душ бессмертных, которым мы обязаны честью и миром»</a:t>
            </a:r>
            <a:r>
              <a:rPr lang="ru-RU" sz="1100" dirty="0" smtClean="0"/>
              <a:t>. 21 мая 1939 года Национальный военный мемориал был открыт на площади Конфедерации в Оттаве. Первоначально он был посвящен участникам и жертвам Первой мировой войны, с 1982 года – канадцам, павшим во Второй мировой и Корейской войнах. </a:t>
            </a:r>
            <a:endParaRPr lang="ru-RU"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Австралийский военный мемориал — Уроки Путешественников"/>
          <p:cNvPicPr>
            <a:picLocks noChangeAspect="1" noChangeArrowheads="1"/>
          </p:cNvPicPr>
          <p:nvPr/>
        </p:nvPicPr>
        <p:blipFill>
          <a:blip r:embed="rId2" cstate="print"/>
          <a:srcRect/>
          <a:stretch>
            <a:fillRect/>
          </a:stretch>
        </p:blipFill>
        <p:spPr bwMode="auto">
          <a:xfrm>
            <a:off x="648271" y="1115988"/>
            <a:ext cx="4536504" cy="1944216"/>
          </a:xfrm>
          <a:prstGeom prst="rect">
            <a:avLst/>
          </a:prstGeom>
          <a:noFill/>
        </p:spPr>
      </p:pic>
      <p:sp>
        <p:nvSpPr>
          <p:cNvPr id="3" name="Прямоугольник 2"/>
          <p:cNvSpPr/>
          <p:nvPr/>
        </p:nvSpPr>
        <p:spPr>
          <a:xfrm>
            <a:off x="1008311" y="107877"/>
            <a:ext cx="4608512" cy="1331134"/>
          </a:xfrm>
          <a:prstGeom prst="rect">
            <a:avLst/>
          </a:prstGeom>
        </p:spPr>
        <p:txBody>
          <a:bodyPr wrap="square">
            <a:spAutoFit/>
          </a:bodyPr>
          <a:lstStyle/>
          <a:p>
            <a:pPr algn="just"/>
            <a:r>
              <a:rPr lang="ru-RU" sz="1100" dirty="0" smtClean="0"/>
              <a:t>        </a:t>
            </a:r>
            <a:r>
              <a:rPr lang="ru-RU" sz="1150" b="1" dirty="0" smtClean="0">
                <a:solidFill>
                  <a:srgbClr val="FF0000"/>
                </a:solidFill>
              </a:rPr>
              <a:t>Австралийский</a:t>
            </a:r>
            <a:r>
              <a:rPr lang="ru-RU" sz="1150" dirty="0" smtClean="0"/>
              <a:t> военный мемориал в Канберре, открытый 11     ноября 1941 года, посвящен памяти австралийских солдат, павших во всех войнах. Включает национальный военный музей, зал памяти с Могилой Неизвестного солдата, исследовательский центр, а также сад</a:t>
            </a:r>
          </a:p>
          <a:p>
            <a:pPr algn="just"/>
            <a:r>
              <a:rPr lang="ru-RU" sz="1150" dirty="0" smtClean="0"/>
              <a:t>скульптур.</a:t>
            </a:r>
            <a:br>
              <a:rPr lang="ru-RU" sz="1150" dirty="0" smtClean="0"/>
            </a:br>
            <a:r>
              <a:rPr lang="ru-RU" sz="1150" dirty="0" smtClean="0"/>
              <a:t/>
            </a:r>
            <a:br>
              <a:rPr lang="ru-RU" sz="1150" dirty="0" smtClean="0"/>
            </a:br>
            <a:endParaRPr lang="ru-RU" sz="1150" dirty="0"/>
          </a:p>
        </p:txBody>
      </p:sp>
      <p:pic>
        <p:nvPicPr>
          <p:cNvPr id="4" name="Рисунок 3" descr="Поисковое движение России – Сахалинская область"/>
          <p:cNvPicPr/>
          <p:nvPr/>
        </p:nvPicPr>
        <p:blipFill>
          <a:blip r:embed="rId3" cstate="print"/>
          <a:srcRect t="24003" b="19991"/>
          <a:stretch>
            <a:fillRect/>
          </a:stretch>
        </p:blipFill>
        <p:spPr bwMode="auto">
          <a:xfrm>
            <a:off x="144215" y="107876"/>
            <a:ext cx="912245" cy="612000"/>
          </a:xfrm>
          <a:prstGeom prst="ellipse">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Памятник Неизвестному солдату в Софии (Болгария) с фото и отзывами"/>
          <p:cNvPicPr>
            <a:picLocks noChangeAspect="1" noChangeArrowheads="1"/>
          </p:cNvPicPr>
          <p:nvPr/>
        </p:nvPicPr>
        <p:blipFill>
          <a:blip r:embed="rId2" cstate="print"/>
          <a:srcRect/>
          <a:stretch>
            <a:fillRect/>
          </a:stretch>
        </p:blipFill>
        <p:spPr bwMode="auto">
          <a:xfrm>
            <a:off x="216223" y="1692052"/>
            <a:ext cx="2090322" cy="12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3" name="Rectangle 3"/>
          <p:cNvSpPr>
            <a:spLocks noChangeArrowheads="1"/>
          </p:cNvSpPr>
          <p:nvPr/>
        </p:nvSpPr>
        <p:spPr bwMode="auto">
          <a:xfrm>
            <a:off x="216223" y="-6169"/>
            <a:ext cx="51845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660000"/>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rgbClr val="660000"/>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1200" i="0" u="none" strike="noStrike" cap="none" normalizeH="0" baseline="0" dirty="0" smtClean="0">
                <a:ln>
                  <a:noFill/>
                </a:ln>
                <a:effectLst/>
                <a:ea typeface="Times New Roman" pitchFamily="18" charset="0"/>
                <a:cs typeface="Times New Roman" pitchFamily="18" charset="0"/>
              </a:rPr>
              <a:t>В </a:t>
            </a:r>
            <a:r>
              <a:rPr kumimoji="0" lang="ru-RU" sz="1200" b="1" i="0" u="none" strike="noStrike" cap="none" normalizeH="0" baseline="0" dirty="0" smtClean="0">
                <a:ln>
                  <a:noFill/>
                </a:ln>
                <a:solidFill>
                  <a:srgbClr val="FF0000"/>
                </a:solidFill>
                <a:effectLst/>
                <a:ea typeface="Times New Roman" pitchFamily="18" charset="0"/>
                <a:cs typeface="Times New Roman" pitchFamily="18" charset="0"/>
              </a:rPr>
              <a:t>Болгарии</a:t>
            </a:r>
            <a:r>
              <a:rPr kumimoji="0" lang="ru-RU" sz="1200" i="0" u="none" strike="noStrike" cap="none" normalizeH="0" baseline="0" dirty="0" smtClean="0">
                <a:ln>
                  <a:noFill/>
                </a:ln>
                <a:effectLst/>
                <a:ea typeface="Times New Roman" pitchFamily="18" charset="0"/>
                <a:cs typeface="Times New Roman" pitchFamily="18" charset="0"/>
              </a:rPr>
              <a:t> открытие Памятника Неизвестному </a:t>
            </a:r>
            <a:r>
              <a:rPr kumimoji="0" lang="ru-RU" sz="1200" i="0" u="none" strike="noStrike" cap="none" normalizeH="0" baseline="0" dirty="0" smtClean="0">
                <a:ln>
                  <a:noFill/>
                </a:ln>
                <a:effectLst/>
                <a:ea typeface="Times New Roman" pitchFamily="18" charset="0"/>
                <a:cs typeface="Times New Roman" pitchFamily="18" charset="0"/>
              </a:rPr>
              <a:t>Солдату</a:t>
            </a:r>
            <a:r>
              <a:rPr kumimoji="0" lang="ru-RU" sz="1200" i="0" u="none" strike="noStrike" cap="none" normalizeH="0" baseline="0" dirty="0" smtClean="0">
                <a:ln>
                  <a:noFill/>
                </a:ln>
                <a:effectLst/>
                <a:ea typeface="Times New Roman" pitchFamily="18" charset="0"/>
                <a:cs typeface="Times New Roman" pitchFamily="18" charset="0"/>
              </a:rPr>
              <a:t> в Софии                                                 </a:t>
            </a:r>
            <a:r>
              <a:rPr lang="ru-RU" sz="1200" dirty="0" smtClean="0">
                <a:ea typeface="Times New Roman" pitchFamily="18" charset="0"/>
                <a:cs typeface="Times New Roman" pitchFamily="18" charset="0"/>
              </a:rPr>
              <a:t>    </a:t>
            </a:r>
            <a:r>
              <a:rPr kumimoji="0" lang="ru-RU" sz="1200" i="0" u="none" strike="noStrike" cap="none" normalizeH="0" baseline="0" dirty="0" smtClean="0">
                <a:ln>
                  <a:noFill/>
                </a:ln>
                <a:effectLst/>
                <a:ea typeface="Times New Roman" pitchFamily="18" charset="0"/>
                <a:cs typeface="Times New Roman" pitchFamily="18" charset="0"/>
              </a:rPr>
              <a:t>у  собора Святой Софии состоялось 22 сентября 1981 года и было              приурочено к 1300-летию создания Первого Болгарского царства. Посвящен болгарским солдатам, погибшим во всех войнах, когда-либо проходивших на территории Болгарии. У основания мемориала находятся урны с землей, привезенной с мест сражений под </a:t>
            </a:r>
            <a:r>
              <a:rPr kumimoji="0" lang="ru-RU" sz="1200" i="0" u="none" strike="noStrike" cap="none" normalizeH="0" baseline="0" dirty="0" err="1" smtClean="0">
                <a:ln>
                  <a:noFill/>
                </a:ln>
                <a:effectLst/>
                <a:ea typeface="Times New Roman" pitchFamily="18" charset="0"/>
                <a:cs typeface="Times New Roman" pitchFamily="18" charset="0"/>
              </a:rPr>
              <a:t>Шипкой</a:t>
            </a:r>
            <a:r>
              <a:rPr kumimoji="0" lang="ru-RU" sz="1200" i="0" u="none" strike="noStrike" cap="none" normalizeH="0" baseline="0" dirty="0" smtClean="0">
                <a:ln>
                  <a:noFill/>
                </a:ln>
                <a:effectLst/>
                <a:ea typeface="Times New Roman" pitchFamily="18" charset="0"/>
                <a:cs typeface="Times New Roman" pitchFamily="18" charset="0"/>
              </a:rPr>
              <a:t> и </a:t>
            </a:r>
            <a:r>
              <a:rPr kumimoji="0" lang="ru-RU" sz="1200" i="0" u="none" strike="noStrike" cap="none" normalizeH="0" baseline="0" dirty="0" err="1" smtClean="0">
                <a:ln>
                  <a:noFill/>
                </a:ln>
                <a:effectLst/>
                <a:ea typeface="Times New Roman" pitchFamily="18" charset="0"/>
                <a:cs typeface="Times New Roman" pitchFamily="18" charset="0"/>
              </a:rPr>
              <a:t>Стара-Загорой</a:t>
            </a:r>
            <a:r>
              <a:rPr kumimoji="0" lang="ru-RU" sz="1200" i="0" u="none" strike="noStrike" cap="none" normalizeH="0" baseline="0" dirty="0" smtClean="0">
                <a:ln>
                  <a:noFill/>
                </a:ln>
                <a:effectLst/>
                <a:ea typeface="Times New Roman" pitchFamily="18" charset="0"/>
                <a:cs typeface="Times New Roman" pitchFamily="18" charset="0"/>
              </a:rPr>
              <a:t>, где в годы русско-турецкой войны 1877-1878 годов проходили наиболее ожесточенные бои. </a:t>
            </a:r>
            <a:endParaRPr kumimoji="0" lang="ru-RU" sz="1800" i="0" u="none" strike="noStrike" cap="none" normalizeH="0" baseline="0" dirty="0" smtClean="0">
              <a:ln>
                <a:noFill/>
              </a:ln>
              <a:effectLst/>
              <a:cs typeface="Arial" pitchFamily="34" charset="0"/>
            </a:endParaRPr>
          </a:p>
        </p:txBody>
      </p:sp>
      <p:sp>
        <p:nvSpPr>
          <p:cNvPr id="25604" name="Rectangle 4"/>
          <p:cNvSpPr>
            <a:spLocks noChangeArrowheads="1"/>
          </p:cNvSpPr>
          <p:nvPr/>
        </p:nvSpPr>
        <p:spPr bwMode="auto">
          <a:xfrm>
            <a:off x="2376464" y="1537772"/>
            <a:ext cx="30963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defTabSz="914400" fontAlgn="base">
              <a:spcBef>
                <a:spcPct val="0"/>
              </a:spcBef>
              <a:spcAft>
                <a:spcPct val="0"/>
              </a:spcAft>
            </a:pPr>
            <a:r>
              <a:rPr kumimoji="0" lang="ru-RU" sz="1200" b="0" i="0" u="none" strike="noStrike" cap="none" normalizeH="0" baseline="0" dirty="0" smtClean="0">
                <a:ln>
                  <a:noFill/>
                </a:ln>
                <a:effectLst/>
                <a:ea typeface="Times New Roman" pitchFamily="18" charset="0"/>
                <a:cs typeface="Times New Roman" pitchFamily="18" charset="0"/>
              </a:rPr>
              <a:t>На мраморной стене монумента высечены слова известного болгарского поэта Ивана </a:t>
            </a:r>
            <a:r>
              <a:rPr kumimoji="0" lang="ru-RU" sz="1200" b="0" i="0" u="none" strike="noStrike" cap="none" normalizeH="0" baseline="0" dirty="0" err="1" smtClean="0">
                <a:ln>
                  <a:noFill/>
                </a:ln>
                <a:effectLst/>
                <a:ea typeface="Times New Roman" pitchFamily="18" charset="0"/>
                <a:cs typeface="Times New Roman" pitchFamily="18" charset="0"/>
              </a:rPr>
              <a:t>Вазова</a:t>
            </a:r>
            <a:r>
              <a:rPr kumimoji="0" lang="ru-RU" sz="1200" b="0" i="0" u="none" strike="noStrike" cap="none" normalizeH="0" baseline="0" dirty="0" smtClean="0">
                <a:ln>
                  <a:noFill/>
                </a:ln>
                <a:effectLst/>
                <a:ea typeface="Times New Roman" pitchFamily="18" charset="0"/>
                <a:cs typeface="Times New Roman" pitchFamily="18" charset="0"/>
              </a:rPr>
              <a:t>, обращенные к павшим героям. Рядом с мемориалом на постаменте установлен бронзовый лев </a:t>
            </a:r>
            <a:r>
              <a:rPr lang="ru-RU" sz="1200" dirty="0" smtClean="0"/>
              <a:t>–</a:t>
            </a:r>
            <a:r>
              <a:rPr kumimoji="0" lang="ru-RU" sz="1200" b="0" i="0" u="none" strike="noStrike" cap="none" normalizeH="0" baseline="0" dirty="0" smtClean="0">
                <a:ln>
                  <a:noFill/>
                </a:ln>
                <a:effectLst/>
                <a:ea typeface="Times New Roman" pitchFamily="18" charset="0"/>
                <a:cs typeface="Times New Roman" pitchFamily="18" charset="0"/>
              </a:rPr>
              <a:t> символ Болгарии. Композицию дополняет Вечный огонь.</a:t>
            </a:r>
            <a:endParaRPr kumimoji="0" lang="ru-RU" sz="1800" b="0" i="0" u="none" strike="noStrike" cap="none" normalizeH="0" baseline="0" dirty="0" smtClean="0">
              <a:ln>
                <a:noFill/>
              </a:ln>
              <a:effectLst/>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88231" y="209559"/>
            <a:ext cx="51845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solidFill>
                  <a:srgbClr val="660000"/>
                </a:solidFill>
                <a:effectLst/>
                <a:ea typeface="Times New Roman" pitchFamily="18" charset="0"/>
                <a:cs typeface="Times New Roman" pitchFamily="18" charset="0"/>
              </a:rPr>
              <a:t> В </a:t>
            </a:r>
            <a:r>
              <a:rPr kumimoji="0" lang="ru-RU" sz="1200" b="1" i="0" u="none" strike="noStrike" cap="none" normalizeH="0" baseline="0" dirty="0" smtClean="0">
                <a:ln>
                  <a:noFill/>
                </a:ln>
                <a:solidFill>
                  <a:srgbClr val="FF0000"/>
                </a:solidFill>
                <a:effectLst/>
                <a:ea typeface="Times New Roman" pitchFamily="18" charset="0"/>
                <a:cs typeface="Times New Roman" pitchFamily="18" charset="0"/>
              </a:rPr>
              <a:t>Греции</a:t>
            </a:r>
            <a:r>
              <a:rPr kumimoji="0" lang="ru-RU" sz="1200" i="0" u="none" strike="noStrike" cap="none" normalizeH="0" baseline="0" dirty="0" smtClean="0">
                <a:ln>
                  <a:noFill/>
                </a:ln>
                <a:solidFill>
                  <a:srgbClr val="660000"/>
                </a:solidFill>
                <a:effectLst/>
                <a:ea typeface="Times New Roman" pitchFamily="18" charset="0"/>
                <a:cs typeface="Times New Roman" pitchFamily="18" charset="0"/>
              </a:rPr>
              <a:t> </a:t>
            </a:r>
            <a:r>
              <a:rPr kumimoji="0" lang="ru-RU" sz="1200" i="0" u="none" strike="noStrike" cap="none" normalizeH="0" baseline="0" dirty="0" smtClean="0">
                <a:ln>
                  <a:noFill/>
                </a:ln>
                <a:effectLst/>
                <a:ea typeface="Times New Roman" pitchFamily="18" charset="0"/>
                <a:cs typeface="Times New Roman" pitchFamily="18" charset="0"/>
              </a:rPr>
              <a:t>Памятник Неизвестному </a:t>
            </a:r>
            <a:r>
              <a:rPr kumimoji="0" lang="ru-RU" sz="1200" i="0" u="none" strike="noStrike" cap="none" normalizeH="0" baseline="0" dirty="0" smtClean="0">
                <a:ln>
                  <a:noFill/>
                </a:ln>
                <a:effectLst/>
                <a:ea typeface="Times New Roman" pitchFamily="18" charset="0"/>
                <a:cs typeface="Times New Roman" pitchFamily="18" charset="0"/>
              </a:rPr>
              <a:t>Солдату</a:t>
            </a:r>
            <a:r>
              <a:rPr kumimoji="0" lang="ru-RU" sz="1200" i="0" u="none" strike="noStrike" cap="none" normalizeH="0" baseline="0" dirty="0" smtClean="0">
                <a:ln>
                  <a:noFill/>
                </a:ln>
                <a:effectLst/>
                <a:ea typeface="Times New Roman" pitchFamily="18" charset="0"/>
                <a:cs typeface="Times New Roman" pitchFamily="18" charset="0"/>
              </a:rPr>
              <a:t> на площади              Конституции в Афинах посвящен защитникам страны, погибшим в разных сражениях. Мемориал был открыт 25 марта 1932 года в День провозглашения независимости. На стене мемориала высечены названия всех стран, с которыми когда-либо воевала Греция, а также слова древнегреческого полководца Перикла о павших солдатах:</a:t>
            </a:r>
            <a:endParaRPr kumimoji="0" lang="ru-RU" sz="1800" i="0" u="none" strike="noStrike" cap="none" normalizeH="0" baseline="0" dirty="0" smtClean="0">
              <a:ln>
                <a:noFill/>
              </a:ln>
              <a:effectLst/>
              <a:cs typeface="Arial" pitchFamily="34" charset="0"/>
            </a:endParaRPr>
          </a:p>
        </p:txBody>
      </p:sp>
      <p:pic>
        <p:nvPicPr>
          <p:cNvPr id="26627" name="Picture 3" descr="Могила Неизвестного Солдата (Tomb of the Unknown Soldier), Афины, Греция -  описание, фото, на карте"/>
          <p:cNvPicPr>
            <a:picLocks noChangeAspect="1" noChangeArrowheads="1"/>
          </p:cNvPicPr>
          <p:nvPr/>
        </p:nvPicPr>
        <p:blipFill>
          <a:blip r:embed="rId2" cstate="print"/>
          <a:srcRect/>
          <a:stretch>
            <a:fillRect/>
          </a:stretch>
        </p:blipFill>
        <p:spPr bwMode="auto">
          <a:xfrm>
            <a:off x="2592487" y="1404020"/>
            <a:ext cx="2943998" cy="1656000"/>
          </a:xfrm>
          <a:prstGeom prst="rect">
            <a:avLst/>
          </a:prstGeom>
          <a:noFill/>
        </p:spPr>
      </p:pic>
      <p:sp>
        <p:nvSpPr>
          <p:cNvPr id="26628" name="Rectangle 4"/>
          <p:cNvSpPr>
            <a:spLocks noChangeArrowheads="1"/>
          </p:cNvSpPr>
          <p:nvPr/>
        </p:nvSpPr>
        <p:spPr bwMode="auto">
          <a:xfrm>
            <a:off x="216223" y="1295691"/>
            <a:ext cx="201622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100" i="1" dirty="0" smtClean="0">
                <a:ea typeface="Times New Roman" pitchFamily="18" charset="0"/>
                <a:cs typeface="Times New Roman" pitchFamily="18" charset="0"/>
              </a:rPr>
              <a:t>«</a:t>
            </a:r>
            <a:r>
              <a:rPr kumimoji="0" lang="ru-RU" sz="1100" b="0" i="1" u="none" strike="noStrike" cap="none" normalizeH="0" baseline="0" dirty="0" smtClean="0">
                <a:ln>
                  <a:noFill/>
                </a:ln>
                <a:effectLst/>
                <a:ea typeface="Times New Roman" pitchFamily="18" charset="0"/>
                <a:cs typeface="Times New Roman" pitchFamily="18" charset="0"/>
              </a:rPr>
              <a:t>Достойным мужам - любая земля могила».</a:t>
            </a:r>
            <a:r>
              <a:rPr kumimoji="0" lang="ru-RU" sz="1100" b="0" i="0" u="none" strike="noStrike" cap="none" normalizeH="0" baseline="0" dirty="0" smtClean="0">
                <a:ln>
                  <a:noFill/>
                </a:ln>
                <a:effectLst/>
                <a:ea typeface="Times New Roman" pitchFamily="18" charset="0"/>
                <a:cs typeface="Times New Roman" pitchFamily="18" charset="0"/>
              </a:rPr>
              <a:t> На барельефе</a:t>
            </a:r>
            <a:r>
              <a:rPr kumimoji="0" lang="ru-RU" sz="1100" b="0" i="0" u="none" strike="noStrike" cap="none" normalizeH="0" dirty="0" smtClean="0">
                <a:ln>
                  <a:noFill/>
                </a:ln>
                <a:effectLst/>
                <a:ea typeface="Times New Roman" pitchFamily="18" charset="0"/>
                <a:cs typeface="Times New Roman" pitchFamily="18" charset="0"/>
              </a:rPr>
              <a:t> </a:t>
            </a:r>
            <a:r>
              <a:rPr kumimoji="0" lang="ru-RU" sz="1100" b="0" i="0" u="none" strike="noStrike" cap="none" normalizeH="0" baseline="0" dirty="0" smtClean="0">
                <a:ln>
                  <a:noFill/>
                </a:ln>
                <a:effectLst/>
                <a:ea typeface="Times New Roman" pitchFamily="18" charset="0"/>
                <a:cs typeface="Times New Roman" pitchFamily="18" charset="0"/>
              </a:rPr>
              <a:t>изображен умирающий древнегреческий воин. У комплекса горит Вечный огонь.</a:t>
            </a:r>
            <a:r>
              <a:rPr kumimoji="0" lang="ru-RU" sz="1100" b="0" i="0" u="none" strike="noStrike" cap="none" normalizeH="0" dirty="0" smtClean="0">
                <a:ln>
                  <a:noFill/>
                </a:ln>
                <a:effectLst/>
                <a:ea typeface="Times New Roman" pitchFamily="18" charset="0"/>
                <a:cs typeface="Times New Roman" pitchFamily="18" charset="0"/>
              </a:rPr>
              <a:t> </a:t>
            </a:r>
            <a:r>
              <a:rPr kumimoji="0" lang="ru-RU" sz="1100" b="0" i="0" u="none" strike="noStrike" cap="none" normalizeH="0" baseline="0" dirty="0" smtClean="0">
                <a:ln>
                  <a:noFill/>
                </a:ln>
                <a:effectLst/>
                <a:ea typeface="Times New Roman" pitchFamily="18" charset="0"/>
                <a:cs typeface="Times New Roman" pitchFamily="18" charset="0"/>
              </a:rPr>
              <a:t>Мемориал круглосуточно охраняется солдатами президентской гвардии, смена караула проходит каждый час.</a:t>
            </a:r>
            <a:endParaRPr kumimoji="0" lang="ru-RU" sz="1100" b="0" i="0" u="none" strike="noStrike" cap="none" normalizeH="0" baseline="0" dirty="0" smtClean="0">
              <a:ln>
                <a:noFill/>
              </a:ln>
              <a:effectLst/>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Варшава - Могила Неизвестного Солдата | Турнавига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2" name="AutoShape 4" descr="Варшава - Могила Неизвестного Солдата | Турнавига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4" name="AutoShape 6" descr="Варшава - Могила Неизвестного Солдата | Турнавига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prd3\Downloads\Без названия (1).jpg"/>
          <p:cNvPicPr>
            <a:picLocks noChangeAspect="1" noChangeArrowheads="1"/>
          </p:cNvPicPr>
          <p:nvPr/>
        </p:nvPicPr>
        <p:blipFill>
          <a:blip r:embed="rId2" cstate="print"/>
          <a:srcRect l="2919" t="11691" r="3677"/>
          <a:stretch>
            <a:fillRect/>
          </a:stretch>
        </p:blipFill>
        <p:spPr bwMode="auto">
          <a:xfrm>
            <a:off x="216223" y="1332012"/>
            <a:ext cx="2304256" cy="1631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Поисковое движение России – Сахалинская область"/>
          <p:cNvPicPr/>
          <p:nvPr/>
        </p:nvPicPr>
        <p:blipFill>
          <a:blip r:embed="rId3" cstate="print"/>
          <a:srcRect t="24003" b="19991"/>
          <a:stretch>
            <a:fillRect/>
          </a:stretch>
        </p:blipFill>
        <p:spPr bwMode="auto">
          <a:xfrm>
            <a:off x="144216" y="107876"/>
            <a:ext cx="792088" cy="504056"/>
          </a:xfrm>
          <a:prstGeom prst="ellipse">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1008311" y="107877"/>
            <a:ext cx="4536504" cy="1200329"/>
          </a:xfrm>
          <a:prstGeom prst="rect">
            <a:avLst/>
          </a:prstGeom>
        </p:spPr>
        <p:txBody>
          <a:bodyPr wrap="square">
            <a:spAutoFit/>
          </a:bodyPr>
          <a:lstStyle/>
          <a:p>
            <a:pPr algn="just"/>
            <a:r>
              <a:rPr lang="ru-RU" sz="1200" b="1" dirty="0" smtClean="0">
                <a:solidFill>
                  <a:srgbClr val="FF0000"/>
                </a:solidFill>
              </a:rPr>
              <a:t>В Польше Могила Неизвестного </a:t>
            </a:r>
            <a:r>
              <a:rPr lang="ru-RU" sz="1200" b="1" dirty="0" smtClean="0">
                <a:solidFill>
                  <a:srgbClr val="FF0000"/>
                </a:solidFill>
              </a:rPr>
              <a:t>Солдата</a:t>
            </a:r>
            <a:r>
              <a:rPr lang="ru-RU" sz="1200" dirty="0" smtClean="0"/>
              <a:t> в Варшаве расположена на площади маршала Юзефа Пилсудского под арками Саксонского дворца (в 1944 году дворец был разрушен, однако арки и могила сохранились). Мемориал был открыт в 1925 году с целью увековечения памяти безымянных героев, погибших в борьбе за свободу Польши. </a:t>
            </a:r>
            <a:endParaRPr lang="ru-RU" sz="1200" dirty="0"/>
          </a:p>
        </p:txBody>
      </p:sp>
      <p:sp>
        <p:nvSpPr>
          <p:cNvPr id="1027" name="Rectangle 3"/>
          <p:cNvSpPr>
            <a:spLocks noChangeArrowheads="1"/>
          </p:cNvSpPr>
          <p:nvPr/>
        </p:nvSpPr>
        <p:spPr bwMode="auto">
          <a:xfrm>
            <a:off x="2736502" y="1248361"/>
            <a:ext cx="280831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effectLst/>
                <a:ea typeface="Times New Roman" pitchFamily="18" charset="0"/>
                <a:cs typeface="Times New Roman" pitchFamily="18" charset="0"/>
              </a:rPr>
              <a:t>Сюда были перенесены останки военных с кладбища Орлят во Львове (в то время Львов был в составе Польши). В настоящее время здесь собраны урны с землей со всех полей сражений XX века, в которых погибли польские солдаты. У могилы горит Вечный огонь, круглосуточную службу несет почетный караул.</a:t>
            </a:r>
            <a:endParaRPr kumimoji="0" lang="ru-RU" sz="1800" i="0" u="none" strike="noStrike" cap="none" normalizeH="0" baseline="0" dirty="0" smtClean="0">
              <a:ln>
                <a:noFill/>
              </a:ln>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4215" y="498975"/>
            <a:ext cx="561682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«…Лучи летят торжественно и свято,</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Чтоб встретиться в пожатии немом,</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Над прахом Неизвестного солдата,</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Что спит в земле перед седым Кремлем!</a:t>
            </a:r>
            <a:endParaRPr kumimoji="0" lang="ru-RU"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 </a:t>
            </a:r>
            <a:endParaRPr kumimoji="0" lang="ru-RU"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И от лучей багровое, как знамя,</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Весенним днем фанфарами звеня,</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Как символ славы возгорелось пламя -</a:t>
            </a:r>
            <a: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a:r>
            <a:br>
              <a:rPr kumimoji="0" lang="ru-RU" sz="1200" b="0" i="1"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b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Святое пламя вечного огня!»</a:t>
            </a:r>
            <a:endParaRPr kumimoji="0" lang="ru-RU"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 </a:t>
            </a:r>
            <a:endParaRPr kumimoji="0" lang="ru-RU"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Эдуард Асадов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latin typeface="inherit"/>
                <a:ea typeface="Times New Roman" pitchFamily="18" charset="0"/>
                <a:cs typeface="Tahoma" pitchFamily="34" charset="0"/>
              </a:rPr>
              <a:t>«Могила Неизвестного солдата»</a:t>
            </a:r>
            <a:endParaRPr kumimoji="0" lang="ru-RU" sz="12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9699" name="Picture 3" descr="День неизвестного солдата"/>
          <p:cNvPicPr>
            <a:picLocks noChangeAspect="1" noChangeArrowheads="1"/>
          </p:cNvPicPr>
          <p:nvPr/>
        </p:nvPicPr>
        <p:blipFill>
          <a:blip r:embed="rId2" cstate="print"/>
          <a:srcRect/>
          <a:stretch>
            <a:fillRect/>
          </a:stretch>
        </p:blipFill>
        <p:spPr bwMode="auto">
          <a:xfrm>
            <a:off x="3312567" y="755948"/>
            <a:ext cx="2187327" cy="17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32246" y="195050"/>
            <a:ext cx="5040561"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200" i="0" u="none" strike="noStrike" cap="none" normalizeH="0" baseline="0" dirty="0" smtClean="0">
                <a:ln>
                  <a:noFill/>
                </a:ln>
                <a:effectLst/>
                <a:ea typeface="Times New Roman" pitchFamily="18" charset="0"/>
                <a:cs typeface="Times New Roman" pitchFamily="18" charset="0"/>
              </a:rPr>
              <a:t>Празднование </a:t>
            </a:r>
            <a:r>
              <a:rPr kumimoji="0" lang="ru-RU" sz="1200" i="0" u="none" strike="noStrike" cap="none" normalizeH="0" baseline="0" dirty="0" smtClean="0">
                <a:ln>
                  <a:noFill/>
                </a:ln>
                <a:solidFill>
                  <a:srgbClr val="FF0000"/>
                </a:solidFill>
                <a:effectLst/>
                <a:ea typeface="Times New Roman" pitchFamily="18" charset="0"/>
                <a:cs typeface="Times New Roman" pitchFamily="18" charset="0"/>
              </a:rPr>
              <a:t>Дня </a:t>
            </a:r>
            <a:r>
              <a:rPr kumimoji="0" lang="ru-RU" sz="1200" i="0" u="none" strike="noStrike" cap="none" normalizeH="0" baseline="0" dirty="0" smtClean="0">
                <a:ln>
                  <a:noFill/>
                </a:ln>
                <a:solidFill>
                  <a:srgbClr val="FF0000"/>
                </a:solidFill>
                <a:effectLst/>
                <a:ea typeface="Times New Roman" pitchFamily="18" charset="0"/>
                <a:cs typeface="Times New Roman" pitchFamily="18" charset="0"/>
              </a:rPr>
              <a:t>Неизвестного </a:t>
            </a:r>
            <a:r>
              <a:rPr lang="ru-RU" sz="1200" dirty="0" smtClean="0">
                <a:solidFill>
                  <a:srgbClr val="FF0000"/>
                </a:solidFill>
                <a:ea typeface="Times New Roman" pitchFamily="18" charset="0"/>
                <a:cs typeface="Times New Roman" pitchFamily="18" charset="0"/>
              </a:rPr>
              <a:t>С</a:t>
            </a:r>
            <a:r>
              <a:rPr kumimoji="0" lang="ru-RU" sz="1200" i="0" u="none" strike="noStrike" cap="none" normalizeH="0" baseline="0" dirty="0" smtClean="0">
                <a:ln>
                  <a:noFill/>
                </a:ln>
                <a:solidFill>
                  <a:srgbClr val="FF0000"/>
                </a:solidFill>
                <a:effectLst/>
                <a:ea typeface="Times New Roman" pitchFamily="18" charset="0"/>
                <a:cs typeface="Times New Roman" pitchFamily="18" charset="0"/>
              </a:rPr>
              <a:t>олдата </a:t>
            </a:r>
            <a:r>
              <a:rPr kumimoji="0" lang="ru-RU" sz="1200" i="0" u="none" strike="noStrike" cap="none" normalizeH="0" baseline="0" dirty="0" smtClean="0">
                <a:ln>
                  <a:noFill/>
                </a:ln>
                <a:effectLst/>
                <a:ea typeface="Times New Roman" pitchFamily="18" charset="0"/>
                <a:cs typeface="Times New Roman" pitchFamily="18" charset="0"/>
              </a:rPr>
              <a:t>в наши дни как никогда актуально, т.к. в мире сегодня многие хотят пересмотреть историю Великой Отечественной войны, оболгать, принизить роль советских воинов. С каждым годом ветшает  лозунг «Никто не забыт, ничто не забыто». Историческую память народа необходимо поддержать, необходимо сделать так, чтобы в этот день люди приходили на могилы неизвестных солдат  и чтили их память.</a:t>
            </a:r>
            <a:endParaRPr kumimoji="0" lang="ru-RU" sz="500" i="0" u="none" strike="noStrike" cap="none" normalizeH="0" baseline="0" dirty="0" smtClean="0">
              <a:ln>
                <a:noFill/>
              </a:ln>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AutoShape 5" descr="3 декабря в России отмечается День Неизвестного солдата - Официальный сайт  Администрации Усть-Донецкого райо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3 декабря в России отмечается День Неизвестного солдата - Официальный сайт  Администрации Усть-Донецкого района"/>
          <p:cNvPicPr>
            <a:picLocks noChangeAspect="1"/>
          </p:cNvPicPr>
          <p:nvPr/>
        </p:nvPicPr>
        <p:blipFill>
          <a:blip r:embed="rId2" cstate="print"/>
          <a:srcRect t="4167" b="12490"/>
          <a:stretch>
            <a:fillRect/>
          </a:stretch>
        </p:blipFill>
        <p:spPr bwMode="auto">
          <a:xfrm>
            <a:off x="1800399" y="1620044"/>
            <a:ext cx="2312793" cy="14401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296342" y="996139"/>
            <a:ext cx="338437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https://historyrussia.org</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https://tass.ru/obschestvo/10156911</a:t>
            </a:r>
            <a:r>
              <a:rPr kumimoji="0" lang="ru-RU"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022760" y="2112485"/>
            <a:ext cx="1713931" cy="553998"/>
          </a:xfrm>
          <a:prstGeom prst="rect">
            <a:avLst/>
          </a:prstGeom>
        </p:spPr>
        <p:txBody>
          <a:bodyPr wrap="square">
            <a:spAutoFit/>
          </a:bodyPr>
          <a:lstStyle/>
          <a:p>
            <a:pPr algn="ctr">
              <a:buNone/>
            </a:pPr>
            <a:endParaRPr lang="ru-RU" b="1" dirty="0" smtClean="0">
              <a:latin typeface="Times New Roman" pitchFamily="18" charset="0"/>
              <a:cs typeface="Times New Roman" pitchFamily="18" charset="0"/>
            </a:endParaRPr>
          </a:p>
          <a:p>
            <a:pPr algn="ctr">
              <a:buNone/>
            </a:pP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Благодарим за внимание !</a:t>
            </a:r>
            <a:endParaRPr lang="ru-RU" dirty="0"/>
          </a:p>
        </p:txBody>
      </p:sp>
      <p:sp>
        <p:nvSpPr>
          <p:cNvPr id="4" name="Прямоугольник 3"/>
          <p:cNvSpPr/>
          <p:nvPr/>
        </p:nvSpPr>
        <p:spPr>
          <a:xfrm>
            <a:off x="1439863" y="395908"/>
            <a:ext cx="2879725" cy="553998"/>
          </a:xfrm>
          <a:prstGeom prst="rect">
            <a:avLst/>
          </a:prstGeom>
        </p:spPr>
        <p:txBody>
          <a:bodyPr wrap="square">
            <a:spAutoFit/>
          </a:bodyPr>
          <a:lstStyle/>
          <a:p>
            <a:pPr lvl="0" algn="ctr"/>
            <a:r>
              <a:rPr lang="ru-RU" b="1" dirty="0" smtClean="0">
                <a:latin typeface="Times New Roman" pitchFamily="18" charset="0"/>
                <a:cs typeface="Times New Roman" pitchFamily="18" charset="0"/>
              </a:rPr>
              <a:t>В Устном журнале</a:t>
            </a:r>
          </a:p>
          <a:p>
            <a:pPr lvl="0" algn="ctr"/>
            <a:r>
              <a:rPr lang="ru-RU" b="1" dirty="0" smtClean="0">
                <a:latin typeface="Times New Roman" pitchFamily="18" charset="0"/>
                <a:cs typeface="Times New Roman" pitchFamily="18" charset="0"/>
              </a:rPr>
              <a:t>использованы</a:t>
            </a:r>
            <a:endParaRPr lang="ru-RU" dirty="0" smtClean="0">
              <a:latin typeface="Arial" pitchFamily="34" charset="0"/>
              <a:cs typeface="Arial" pitchFamily="34" charset="0"/>
            </a:endParaRPr>
          </a:p>
          <a:p>
            <a:pPr algn="ctr">
              <a:buNone/>
            </a:pPr>
            <a:r>
              <a:rPr lang="ru-RU" b="1" dirty="0" smtClean="0">
                <a:latin typeface="Times New Roman" pitchFamily="18" charset="0"/>
                <a:cs typeface="Times New Roman" pitchFamily="18" charset="0"/>
              </a:rPr>
              <a:t>  Интернет-ресурсы:  </a:t>
            </a:r>
          </a:p>
        </p:txBody>
      </p:sp>
      <p:sp>
        <p:nvSpPr>
          <p:cNvPr id="5" name="Прямоугольник 4"/>
          <p:cNvSpPr/>
          <p:nvPr/>
        </p:nvSpPr>
        <p:spPr>
          <a:xfrm>
            <a:off x="1439863" y="1342251"/>
            <a:ext cx="2879725" cy="1015663"/>
          </a:xfrm>
          <a:prstGeom prst="rect">
            <a:avLst/>
          </a:prstGeom>
        </p:spPr>
        <p:txBody>
          <a:bodyPr>
            <a:spAutoFit/>
          </a:bodyPr>
          <a:lstStyle/>
          <a:p>
            <a:pPr algn="ctr"/>
            <a:r>
              <a:rPr lang="ru-RU" dirty="0" smtClean="0">
                <a:hlinkClick r:id="rId4"/>
              </a:rPr>
              <a:t>            </a:t>
            </a:r>
          </a:p>
          <a:p>
            <a:pPr algn="ctr"/>
            <a:endParaRPr lang="ru-RU" dirty="0" smtClean="0">
              <a:hlinkClick r:id="rId4"/>
            </a:endParaRPr>
          </a:p>
          <a:p>
            <a:pPr algn="ctr"/>
            <a:r>
              <a:rPr lang="ru-RU" dirty="0" smtClean="0">
                <a:hlinkClick r:id="rId4"/>
              </a:rPr>
              <a:t> </a:t>
            </a:r>
            <a:r>
              <a:rPr lang="en-US" dirty="0" smtClean="0">
                <a:hlinkClick r:id="rId4"/>
              </a:rPr>
              <a:t>https://rvio.histrf.ru/activities/news/rvio-i-molodeznyi-parlament-pri-gosdume-sozdali-film-o-neizvestnom-soldate</a:t>
            </a:r>
            <a:endParaRPr lang="ru-RU" dirty="0" smtClean="0"/>
          </a:p>
          <a:p>
            <a:pPr algn="ct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944415" y="251892"/>
            <a:ext cx="3528392" cy="1345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333333"/>
                </a:solidFill>
                <a:effectLst/>
                <a:latin typeface="inherit"/>
                <a:ea typeface="Times New Roman" pitchFamily="18" charset="0"/>
                <a:cs typeface="Tahoma" pitchFamily="34" charset="0"/>
              </a:rPr>
              <a:t>3 декабря – особая памятная дата</a:t>
            </a:r>
            <a:r>
              <a:rPr kumimoji="0" lang="ru-RU" sz="1000" b="0" i="0" u="none" strike="noStrike" cap="none" normalizeH="0" baseline="0" dirty="0" smtClean="0">
                <a:ln>
                  <a:noFill/>
                </a:ln>
                <a:effectLst/>
                <a:latin typeface="inherit"/>
                <a:ea typeface="Times New Roman" pitchFamily="18" charset="0"/>
                <a:cs typeface="Tahoma" pitchFamily="34" charset="0"/>
              </a:rPr>
              <a:t> </a:t>
            </a:r>
            <a:r>
              <a:rPr kumimoji="0" lang="ru-RU" sz="1000" b="1" i="0" u="none" strike="noStrike" cap="none" normalizeH="0" baseline="0" dirty="0" smtClean="0">
                <a:ln>
                  <a:noFill/>
                </a:ln>
                <a:effectLst/>
                <a:latin typeface="inherit"/>
                <a:ea typeface="Times New Roman" pitchFamily="18" charset="0"/>
                <a:cs typeface="Tahoma"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effectLst/>
                <a:latin typeface="inherit"/>
                <a:ea typeface="Times New Roman" pitchFamily="18" charset="0"/>
                <a:cs typeface="Tahoma" pitchFamily="34" charset="0"/>
              </a:rPr>
              <a:t> </a:t>
            </a:r>
            <a:r>
              <a:rPr kumimoji="0" lang="ru-RU" sz="1000" b="1" i="0" u="none" strike="noStrike" cap="none" normalizeH="0" baseline="0" dirty="0" smtClean="0">
                <a:ln>
                  <a:noFill/>
                </a:ln>
                <a:solidFill>
                  <a:srgbClr val="FF0000"/>
                </a:solidFill>
                <a:effectLst/>
                <a:latin typeface="inherit"/>
                <a:ea typeface="Times New Roman" pitchFamily="18" charset="0"/>
                <a:cs typeface="Tahoma" pitchFamily="34" charset="0"/>
              </a:rPr>
              <a:t>День Неизвестного </a:t>
            </a:r>
            <a:r>
              <a:rPr kumimoji="0" lang="ru-RU" sz="1000" b="1" i="0" u="none" strike="noStrike" cap="none" normalizeH="0" baseline="0" dirty="0" smtClean="0">
                <a:ln>
                  <a:noFill/>
                </a:ln>
                <a:solidFill>
                  <a:srgbClr val="FF0000"/>
                </a:solidFill>
                <a:effectLst/>
                <a:latin typeface="inherit"/>
                <a:ea typeface="Times New Roman" pitchFamily="18" charset="0"/>
                <a:cs typeface="Tahoma" pitchFamily="34" charset="0"/>
              </a:rPr>
              <a:t>Солдата</a:t>
            </a:r>
            <a:r>
              <a:rPr kumimoji="0" lang="ru-RU" sz="1000" b="1" i="0" u="none" strike="noStrike" cap="none" normalizeH="0" baseline="0" dirty="0" smtClean="0">
                <a:ln>
                  <a:noFill/>
                </a:ln>
                <a:solidFill>
                  <a:srgbClr val="FF0000"/>
                </a:solidFill>
                <a:effectLst/>
                <a:latin typeface="inherit"/>
                <a:ea typeface="Times New Roman" pitchFamily="18" charset="0"/>
                <a:cs typeface="Tahoma" pitchFamily="34" charset="0"/>
              </a:rPr>
              <a:t>. </a:t>
            </a:r>
            <a:r>
              <a:rPr kumimoji="0" lang="ru-RU" sz="1000" b="0" i="0" u="none" strike="noStrike" cap="none" normalizeH="0" baseline="0" dirty="0" smtClean="0">
                <a:ln>
                  <a:noFill/>
                </a:ln>
                <a:solidFill>
                  <a:srgbClr val="333333"/>
                </a:solidFill>
                <a:effectLst/>
                <a:latin typeface="inherit"/>
                <a:ea typeface="Times New Roman" pitchFamily="18" charset="0"/>
                <a:cs typeface="Tahoma" pitchFamily="34" charset="0"/>
              </a:rPr>
              <a:t>Это дань памяти всем, кто сражался и пожертвовал жизнью ради Отечества.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333333"/>
                </a:solidFill>
                <a:effectLst/>
                <a:latin typeface="inherit"/>
                <a:ea typeface="Times New Roman" pitchFamily="18" charset="0"/>
                <a:cs typeface="Tahoma" pitchFamily="34" charset="0"/>
              </a:rPr>
              <a:t>Без знаков отличия. Без документов. Неизвестного. Одного из миллионов, что не вернулись с войны и десятилетиями числятся пропавшими без вести. Пропавшими без вести, но не забытыми.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333333"/>
                </a:solidFill>
                <a:effectLst/>
                <a:latin typeface="inherit"/>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9" name="Picture 3" descr="Найден без вести пропавший во время Великой Отечественной войны солдат  Мостовского района | Газета Предгорье | Официальный сайт  общественно-политической мостовской районной газеты Краснодарского края."/>
          <p:cNvPicPr>
            <a:picLocks noChangeAspect="1" noChangeArrowheads="1"/>
          </p:cNvPicPr>
          <p:nvPr/>
        </p:nvPicPr>
        <p:blipFill>
          <a:blip r:embed="rId2" cstate="print"/>
          <a:srcRect/>
          <a:stretch>
            <a:fillRect/>
          </a:stretch>
        </p:blipFill>
        <p:spPr bwMode="auto">
          <a:xfrm>
            <a:off x="792287" y="1980084"/>
            <a:ext cx="1675788" cy="1116000"/>
          </a:xfrm>
          <a:prstGeom prst="rect">
            <a:avLst/>
          </a:prstGeom>
          <a:ln>
            <a:noFill/>
          </a:ln>
          <a:effectLst>
            <a:softEdge rad="112500"/>
          </a:effectLst>
        </p:spPr>
      </p:pic>
      <p:pic>
        <p:nvPicPr>
          <p:cNvPr id="14341" name="Picture 5" descr="Благовещенск | Амурчане до сих пор ищут пропавших без вести солдат Великой  Отечественной войны - БезФормата"/>
          <p:cNvPicPr>
            <a:picLocks noChangeAspect="1" noChangeArrowheads="1"/>
          </p:cNvPicPr>
          <p:nvPr/>
        </p:nvPicPr>
        <p:blipFill>
          <a:blip r:embed="rId3" cstate="print"/>
          <a:srcRect/>
          <a:stretch>
            <a:fillRect/>
          </a:stretch>
        </p:blipFill>
        <p:spPr bwMode="auto">
          <a:xfrm>
            <a:off x="288231" y="899964"/>
            <a:ext cx="1621730" cy="1080000"/>
          </a:xfrm>
          <a:prstGeom prst="rect">
            <a:avLst/>
          </a:prstGeom>
          <a:ln>
            <a:noFill/>
          </a:ln>
          <a:effectLst>
            <a:softEdge rad="112500"/>
          </a:effectLst>
        </p:spPr>
      </p:pic>
      <p:sp>
        <p:nvSpPr>
          <p:cNvPr id="14343" name="AutoShape 7" descr="Пропавший без вести. Последнее письмо - Новости - Юрьев-Польская районная  общественно-политическая газета «Вестник Ополья»"/>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5" name="AutoShape 9" descr="Пропавший без вести. Последнее письмо - Новости - Юрьев-Польская районная  общественно-политическая газета «Вестник Ополья»"/>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7" name="AutoShape 11" descr="Пропавший без вести. Последнее письмо - Новости - Юрьев-Польская районная  общественно-политическая газета «Вестник Ополья»"/>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9" name="AutoShape 13" descr="Пропавший без вести. Последнее письмо - Новости - Юрьев-Польская районная  общественно-политическая газета «Вестник Ополья»"/>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51" name="Picture 15" descr="Пропавший без вести. Последнее письмо - Новости - Юрьев-Польская районная  общественно-политическая газета «Вестник Ополья»"/>
          <p:cNvPicPr>
            <a:picLocks noChangeAspect="1" noChangeArrowheads="1"/>
          </p:cNvPicPr>
          <p:nvPr/>
        </p:nvPicPr>
        <p:blipFill>
          <a:blip r:embed="rId4" cstate="print"/>
          <a:srcRect/>
          <a:stretch>
            <a:fillRect/>
          </a:stretch>
        </p:blipFill>
        <p:spPr bwMode="auto">
          <a:xfrm>
            <a:off x="2736503" y="1476028"/>
            <a:ext cx="2681160" cy="1620000"/>
          </a:xfrm>
          <a:prstGeom prst="rect">
            <a:avLst/>
          </a:prstGeom>
          <a:ln>
            <a:noFill/>
          </a:ln>
          <a:effectLst>
            <a:softEdge rad="112500"/>
          </a:effectLst>
        </p:spPr>
      </p:pic>
      <p:pic>
        <p:nvPicPr>
          <p:cNvPr id="10" name="Рисунок 9" descr="Поисковое движение России – Сахалинская область"/>
          <p:cNvPicPr/>
          <p:nvPr/>
        </p:nvPicPr>
        <p:blipFill>
          <a:blip r:embed="rId5" cstate="print"/>
          <a:srcRect t="24003" b="19991"/>
          <a:stretch>
            <a:fillRect/>
          </a:stretch>
        </p:blipFill>
        <p:spPr bwMode="auto">
          <a:xfrm>
            <a:off x="144215" y="107876"/>
            <a:ext cx="912245" cy="612000"/>
          </a:xfrm>
          <a:prstGeom prst="ellipse">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Поисковое движение России – Сахалинская область"/>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Поисковое движение России – Сахалинская область"/>
          <p:cNvSpPr>
            <a:spLocks noChangeAspect="1" noChangeArrowheads="1"/>
          </p:cNvSpPr>
          <p:nvPr/>
        </p:nvSpPr>
        <p:spPr bwMode="auto">
          <a:xfrm>
            <a:off x="155575" y="-144463"/>
            <a:ext cx="303213" cy="303213"/>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Поисковое движение России – Сахалинская область"/>
          <p:cNvPicPr/>
          <p:nvPr/>
        </p:nvPicPr>
        <p:blipFill>
          <a:blip r:embed="rId2" cstate="print"/>
          <a:srcRect t="24003" b="19991"/>
          <a:stretch>
            <a:fillRect/>
          </a:stretch>
        </p:blipFill>
        <p:spPr bwMode="auto">
          <a:xfrm>
            <a:off x="144215" y="179884"/>
            <a:ext cx="912245" cy="612000"/>
          </a:xfrm>
          <a:prstGeom prst="ellipse">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224335" y="107876"/>
            <a:ext cx="4320480" cy="1200329"/>
          </a:xfrm>
          <a:prstGeom prst="rect">
            <a:avLst/>
          </a:prstGeom>
        </p:spPr>
        <p:txBody>
          <a:bodyPr wrap="square">
            <a:spAutoFit/>
          </a:bodyPr>
          <a:lstStyle/>
          <a:p>
            <a:pPr algn="just"/>
            <a:r>
              <a:rPr lang="ru-RU" sz="1200" dirty="0" smtClean="0"/>
              <a:t>Каждый восьмой житель страны погиб в годы Великой Отечественной войны. Миллионы людей расстреляны, задушены в газовых камерах фашистских концлагерей. Сотни тысяч семей не дождались отцов, сыновей, дочерей, братьев, сестер. Многие погибшие навечно остались лежать в Братских могилах, стали неизвестными солдатами. </a:t>
            </a:r>
            <a:endParaRPr lang="ru-RU" sz="1200" dirty="0"/>
          </a:p>
        </p:txBody>
      </p:sp>
      <p:sp>
        <p:nvSpPr>
          <p:cNvPr id="1026" name="AutoShape 2" descr="Великая война: 5 документальных программ о событиях Второй мировой - Что  посмотреть - Тит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8" name="Picture 4" descr="ВЗГЛЯД»: будет настоящая мировая война, а не гибридная - NVL"/>
          <p:cNvPicPr>
            <a:picLocks noChangeAspect="1" noChangeArrowheads="1"/>
          </p:cNvPicPr>
          <p:nvPr/>
        </p:nvPicPr>
        <p:blipFill>
          <a:blip r:embed="rId3" cstate="print"/>
          <a:srcRect/>
          <a:stretch>
            <a:fillRect/>
          </a:stretch>
        </p:blipFill>
        <p:spPr bwMode="auto">
          <a:xfrm>
            <a:off x="360239" y="1404020"/>
            <a:ext cx="2016218"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30" name="AutoShape 6" descr="Лагерная психология: переработка человека на фабриках смерти — Naked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Лагерная психология: переработка человека на фабриках смерти — Naked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Лагерная психология: переработка человека на фабриках смерти — Naked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Лагерная психология: переработка человека на фабриках смерти — Naked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7" name="Picture 13" descr="C:\Users\prd3\Downloads\Без названия.jpg"/>
          <p:cNvPicPr>
            <a:picLocks noChangeAspect="1" noChangeArrowheads="1"/>
          </p:cNvPicPr>
          <p:nvPr/>
        </p:nvPicPr>
        <p:blipFill>
          <a:blip r:embed="rId4" cstate="print"/>
          <a:srcRect/>
          <a:stretch>
            <a:fillRect/>
          </a:stretch>
        </p:blipFill>
        <p:spPr bwMode="auto">
          <a:xfrm>
            <a:off x="3168551" y="1404020"/>
            <a:ext cx="2326231"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исковое движение России – Сахалинская область"/>
          <p:cNvPicPr/>
          <p:nvPr/>
        </p:nvPicPr>
        <p:blipFill>
          <a:blip r:embed="rId2" cstate="print"/>
          <a:srcRect t="24003" b="19991"/>
          <a:stretch>
            <a:fillRect/>
          </a:stretch>
        </p:blipFill>
        <p:spPr bwMode="auto">
          <a:xfrm>
            <a:off x="144215" y="179884"/>
            <a:ext cx="912245" cy="612000"/>
          </a:xfrm>
          <a:prstGeom prst="ellipse">
            <a:avLst/>
          </a:prstGeom>
          <a:ln>
            <a:noFill/>
          </a:ln>
          <a:effectLst>
            <a:outerShdw blurRad="292100" dist="139700" dir="2700000" algn="tl" rotWithShape="0">
              <a:srgbClr val="333333">
                <a:alpha val="65000"/>
              </a:srgbClr>
            </a:outerShdw>
          </a:effectLst>
        </p:spPr>
      </p:pic>
      <p:sp>
        <p:nvSpPr>
          <p:cNvPr id="16385" name="Rectangle 1"/>
          <p:cNvSpPr>
            <a:spLocks noChangeArrowheads="1"/>
          </p:cNvSpPr>
          <p:nvPr/>
        </p:nvSpPr>
        <p:spPr bwMode="auto">
          <a:xfrm>
            <a:off x="1224334" y="204095"/>
            <a:ext cx="4176465"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Times New Roman" pitchFamily="18" charset="0"/>
              </a:rPr>
              <a:t>В память о них в 2014 году 3 декабря объявлен </a:t>
            </a:r>
            <a:r>
              <a:rPr kumimoji="0" lang="ru-RU" sz="1200" b="1" i="0" u="none" strike="noStrike" cap="none" normalizeH="0" baseline="0" dirty="0" smtClean="0">
                <a:ln>
                  <a:noFill/>
                </a:ln>
                <a:solidFill>
                  <a:srgbClr val="FF0000"/>
                </a:solidFill>
                <a:effectLst/>
                <a:ea typeface="Times New Roman" pitchFamily="18" charset="0"/>
                <a:cs typeface="Times New Roman" pitchFamily="18" charset="0"/>
              </a:rPr>
              <a:t>Днем Неизвестного </a:t>
            </a:r>
            <a:r>
              <a:rPr kumimoji="0" lang="ru-RU" sz="1200" b="1" i="0" u="none" strike="noStrike" cap="none" normalizeH="0" baseline="0" dirty="0" smtClean="0">
                <a:ln>
                  <a:noFill/>
                </a:ln>
                <a:solidFill>
                  <a:srgbClr val="FF0000"/>
                </a:solidFill>
                <a:effectLst/>
                <a:ea typeface="Times New Roman" pitchFamily="18" charset="0"/>
                <a:cs typeface="Times New Roman" pitchFamily="18" charset="0"/>
              </a:rPr>
              <a:t>Солдата</a:t>
            </a:r>
            <a:r>
              <a:rPr kumimoji="0" lang="ru-RU" sz="1200" b="0" i="0" u="none" strike="noStrike" cap="none" normalizeH="0" baseline="0" dirty="0" smtClean="0">
                <a:ln>
                  <a:noFill/>
                </a:ln>
                <a:effectLst/>
                <a:ea typeface="Times New Roman" pitchFamily="18" charset="0"/>
                <a:cs typeface="Times New Roman" pitchFamily="18" charset="0"/>
              </a:rPr>
              <a:t>, поскольку именно 3 декабря 1966 года в ознаменование 25-летней годовщины разгрома немецких войск под Москвой прах неизвестного солдата был перенесен из братской могилы на 41-м км Ленинградского шоссе в Александровский сад и торжественно захоронен. </a:t>
            </a:r>
            <a:endParaRPr kumimoji="0" lang="ru-RU" sz="1800" b="0" i="0" u="none" strike="noStrike" cap="none" normalizeH="0" baseline="0" dirty="0" smtClean="0">
              <a:ln>
                <a:noFill/>
              </a:ln>
              <a:effectLst/>
              <a:cs typeface="Arial" pitchFamily="34" charset="0"/>
            </a:endParaRPr>
          </a:p>
        </p:txBody>
      </p:sp>
      <p:pic>
        <p:nvPicPr>
          <p:cNvPr id="16387" name="Picture 3" descr="Могила Неизвестного солдата у Кремлевской стены - РИА Новости, 03.03.2020"/>
          <p:cNvPicPr>
            <a:picLocks noChangeAspect="1" noChangeArrowheads="1"/>
          </p:cNvPicPr>
          <p:nvPr/>
        </p:nvPicPr>
        <p:blipFill>
          <a:blip r:embed="rId3" cstate="print"/>
          <a:srcRect/>
          <a:stretch>
            <a:fillRect/>
          </a:stretch>
        </p:blipFill>
        <p:spPr bwMode="auto">
          <a:xfrm>
            <a:off x="648271" y="1476028"/>
            <a:ext cx="4680520" cy="151192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8631" y="251892"/>
            <a:ext cx="1656184" cy="2780442"/>
          </a:xfrm>
          <a:prstGeom prst="rect">
            <a:avLst/>
          </a:prstGeom>
        </p:spPr>
        <p:txBody>
          <a:bodyPr wrap="square">
            <a:spAutoFit/>
          </a:bodyPr>
          <a:lstStyle/>
          <a:p>
            <a:pPr algn="ctr"/>
            <a:r>
              <a:rPr lang="ru-RU" dirty="0" err="1" smtClean="0">
                <a:solidFill>
                  <a:srgbClr val="C00000"/>
                </a:solidFill>
              </a:rPr>
              <a:t>Моги́ла</a:t>
            </a:r>
            <a:r>
              <a:rPr lang="ru-RU" dirty="0" smtClean="0">
                <a:solidFill>
                  <a:srgbClr val="C00000"/>
                </a:solidFill>
              </a:rPr>
              <a:t>  </a:t>
            </a:r>
            <a:r>
              <a:rPr lang="ru-RU" b="1" dirty="0" err="1" smtClean="0">
                <a:solidFill>
                  <a:srgbClr val="C00000"/>
                </a:solidFill>
              </a:rPr>
              <a:t>Неизве́стного</a:t>
            </a:r>
            <a:r>
              <a:rPr lang="ru-RU" b="1" dirty="0" smtClean="0">
                <a:solidFill>
                  <a:srgbClr val="C00000"/>
                </a:solidFill>
              </a:rPr>
              <a:t> </a:t>
            </a:r>
            <a:r>
              <a:rPr lang="ru-RU" b="1" dirty="0" err="1" smtClean="0">
                <a:solidFill>
                  <a:srgbClr val="C00000"/>
                </a:solidFill>
              </a:rPr>
              <a:t>Солда́та</a:t>
            </a:r>
            <a:r>
              <a:rPr lang="ru-RU" dirty="0" smtClean="0">
                <a:solidFill>
                  <a:srgbClr val="C00000"/>
                </a:solidFill>
              </a:rPr>
              <a:t> — мемориальный архитектурный ансамбль, расположенный у Кремлёвской стены в Александровском саду. Сооружён в 1967 году по проекту архитекторов Дмитрия </a:t>
            </a:r>
            <a:r>
              <a:rPr lang="ru-RU" dirty="0" err="1" smtClean="0">
                <a:solidFill>
                  <a:srgbClr val="C00000"/>
                </a:solidFill>
              </a:rPr>
              <a:t>Бурдина</a:t>
            </a:r>
            <a:r>
              <a:rPr lang="ru-RU" dirty="0" smtClean="0">
                <a:solidFill>
                  <a:srgbClr val="C00000"/>
                </a:solidFill>
              </a:rPr>
              <a:t>, Владимира Климова, Юрия </a:t>
            </a:r>
            <a:r>
              <a:rPr lang="ru-RU" dirty="0" err="1" smtClean="0">
                <a:solidFill>
                  <a:srgbClr val="C00000"/>
                </a:solidFill>
              </a:rPr>
              <a:t>Рабаева</a:t>
            </a:r>
            <a:r>
              <a:rPr lang="ru-RU" dirty="0" smtClean="0">
                <a:solidFill>
                  <a:srgbClr val="C00000"/>
                </a:solidFill>
              </a:rPr>
              <a:t> и скульптора Николая Томского. С 1997 года у Могилы </a:t>
            </a:r>
            <a:r>
              <a:rPr lang="ru-RU" b="1" dirty="0" smtClean="0">
                <a:solidFill>
                  <a:srgbClr val="C00000"/>
                </a:solidFill>
              </a:rPr>
              <a:t>Неизвестного Солдата</a:t>
            </a:r>
            <a:r>
              <a:rPr lang="ru-RU" dirty="0" smtClean="0">
                <a:solidFill>
                  <a:srgbClr val="C00000"/>
                </a:solidFill>
              </a:rPr>
              <a:t> располагается Пост № 1.</a:t>
            </a:r>
            <a:endParaRPr lang="ru-RU" dirty="0">
              <a:solidFill>
                <a:srgbClr val="C00000"/>
              </a:solidFill>
            </a:endParaRPr>
          </a:p>
        </p:txBody>
      </p:sp>
      <p:pic>
        <p:nvPicPr>
          <p:cNvPr id="18434" name="Picture 2" descr="Мемориал Неизвестного Солдата в Александровском Саду установлен 52 года  назад - Парламентская газета"/>
          <p:cNvPicPr>
            <a:picLocks noChangeAspect="1" noChangeArrowheads="1"/>
          </p:cNvPicPr>
          <p:nvPr/>
        </p:nvPicPr>
        <p:blipFill>
          <a:blip r:embed="rId2" cstate="print"/>
          <a:srcRect/>
          <a:stretch>
            <a:fillRect/>
          </a:stretch>
        </p:blipFill>
        <p:spPr bwMode="auto">
          <a:xfrm>
            <a:off x="288231" y="323900"/>
            <a:ext cx="3463702" cy="2592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исковое движение России – Сахалинская область"/>
          <p:cNvPicPr/>
          <p:nvPr/>
        </p:nvPicPr>
        <p:blipFill>
          <a:blip r:embed="rId2" cstate="print"/>
          <a:srcRect t="24003" b="19991"/>
          <a:stretch>
            <a:fillRect/>
          </a:stretch>
        </p:blipFill>
        <p:spPr bwMode="auto">
          <a:xfrm>
            <a:off x="144215" y="179884"/>
            <a:ext cx="912245" cy="612000"/>
          </a:xfrm>
          <a:prstGeom prst="ellipse">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1008310" y="323900"/>
            <a:ext cx="4392489" cy="2492990"/>
          </a:xfrm>
          <a:prstGeom prst="rect">
            <a:avLst/>
          </a:prstGeom>
        </p:spPr>
        <p:txBody>
          <a:bodyPr wrap="square">
            <a:spAutoFit/>
          </a:bodyPr>
          <a:lstStyle/>
          <a:p>
            <a:pPr algn="just"/>
            <a:r>
              <a:rPr lang="ru-RU" sz="1200" dirty="0" smtClean="0"/>
              <a:t>Именно Россия  имеет в своей истории столько солдат, пропавших без вести, как никакая другая страна. Многих из них, в силу невозможности установления их личностей, неопознанными хоронили в братских могилах, а их семьям сообщали: "Пропал без вести", более того до сих пор не у                                                         всех погибших на войне указано </a:t>
            </a:r>
          </a:p>
          <a:p>
            <a:pPr algn="just"/>
            <a:r>
              <a:rPr lang="ru-RU" sz="1200" dirty="0" smtClean="0"/>
              <a:t>место захоронения. До сих пор </a:t>
            </a:r>
          </a:p>
          <a:p>
            <a:pPr algn="just"/>
            <a:r>
              <a:rPr lang="ru-RU" sz="1200" dirty="0" smtClean="0"/>
              <a:t>на территории России и за </a:t>
            </a:r>
          </a:p>
          <a:p>
            <a:pPr algn="just"/>
            <a:r>
              <a:rPr lang="ru-RU" sz="1200" dirty="0" smtClean="0"/>
              <a:t>ее пределами остаются лежать </a:t>
            </a:r>
          </a:p>
          <a:p>
            <a:pPr algn="just"/>
            <a:r>
              <a:rPr lang="ru-RU" sz="1200" dirty="0" err="1" smtClean="0"/>
              <a:t>непогребенными</a:t>
            </a:r>
            <a:r>
              <a:rPr lang="ru-RU" sz="1200" dirty="0" smtClean="0"/>
              <a:t> безвестные </a:t>
            </a:r>
          </a:p>
          <a:p>
            <a:pPr algn="just"/>
            <a:r>
              <a:rPr lang="ru-RU" sz="1200" dirty="0" smtClean="0"/>
              <a:t>останки наших воинов,</a:t>
            </a:r>
          </a:p>
          <a:p>
            <a:pPr algn="just"/>
            <a:r>
              <a:rPr lang="ru-RU" sz="1200" dirty="0" smtClean="0"/>
              <a:t>защищавших своё</a:t>
            </a:r>
          </a:p>
          <a:p>
            <a:pPr algn="just"/>
            <a:r>
              <a:rPr lang="ru-RU" sz="1200" dirty="0" smtClean="0"/>
              <a:t>Отечество. </a:t>
            </a:r>
            <a:endParaRPr lang="ru-RU" sz="1200" dirty="0"/>
          </a:p>
        </p:txBody>
      </p:sp>
      <p:pic>
        <p:nvPicPr>
          <p:cNvPr id="17410" name="Picture 2" descr="Пропал без вести...» На целых 75 лет."/>
          <p:cNvPicPr>
            <a:picLocks noChangeAspect="1" noChangeArrowheads="1"/>
          </p:cNvPicPr>
          <p:nvPr/>
        </p:nvPicPr>
        <p:blipFill>
          <a:blip r:embed="rId3" cstate="print"/>
          <a:srcRect b="6656"/>
          <a:stretch>
            <a:fillRect/>
          </a:stretch>
        </p:blipFill>
        <p:spPr bwMode="auto">
          <a:xfrm>
            <a:off x="3312567" y="1332012"/>
            <a:ext cx="2088232"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Останки 10 солдат ВОВ обнаружили поисковики из СКО | BaigeNews.kz"/>
          <p:cNvPicPr>
            <a:picLocks noChangeAspect="1" noChangeArrowheads="1"/>
          </p:cNvPicPr>
          <p:nvPr/>
        </p:nvPicPr>
        <p:blipFill>
          <a:blip r:embed="rId2" cstate="print"/>
          <a:srcRect/>
          <a:stretch>
            <a:fillRect/>
          </a:stretch>
        </p:blipFill>
        <p:spPr bwMode="auto">
          <a:xfrm>
            <a:off x="216223" y="1115988"/>
            <a:ext cx="2520280" cy="1691992"/>
          </a:xfrm>
          <a:prstGeom prst="rect">
            <a:avLst/>
          </a:prstGeom>
          <a:ln>
            <a:noFill/>
          </a:ln>
          <a:effectLst>
            <a:outerShdw blurRad="292100" dist="139700" dir="2700000" algn="tl" rotWithShape="0">
              <a:srgbClr val="333333">
                <a:alpha val="65000"/>
              </a:srgbClr>
            </a:outerShdw>
          </a:effectLst>
        </p:spPr>
      </p:pic>
      <p:pic>
        <p:nvPicPr>
          <p:cNvPr id="2" name="Рисунок 1" descr="Поисковое движение России – Сахалинская область"/>
          <p:cNvPicPr/>
          <p:nvPr/>
        </p:nvPicPr>
        <p:blipFill>
          <a:blip r:embed="rId3" cstate="print"/>
          <a:srcRect t="24003" b="19991"/>
          <a:stretch>
            <a:fillRect/>
          </a:stretch>
        </p:blipFill>
        <p:spPr bwMode="auto">
          <a:xfrm>
            <a:off x="144215" y="179884"/>
            <a:ext cx="912245" cy="612000"/>
          </a:xfrm>
          <a:prstGeom prst="ellipse">
            <a:avLst/>
          </a:prstGeom>
          <a:ln>
            <a:noFill/>
          </a:ln>
          <a:effectLst>
            <a:outerShdw blurRad="292100" dist="139700" dir="2700000" algn="tl" rotWithShape="0">
              <a:srgbClr val="333333">
                <a:alpha val="65000"/>
              </a:srgbClr>
            </a:outerShdw>
          </a:effectLst>
        </p:spPr>
      </p:pic>
      <p:sp>
        <p:nvSpPr>
          <p:cNvPr id="19457" name="Rectangle 1"/>
          <p:cNvSpPr>
            <a:spLocks noChangeArrowheads="1"/>
          </p:cNvSpPr>
          <p:nvPr/>
        </p:nvSpPr>
        <p:spPr bwMode="auto">
          <a:xfrm>
            <a:off x="2808511" y="758616"/>
            <a:ext cx="266429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effectLst/>
                <a:ea typeface="Times New Roman" pitchFamily="18" charset="0"/>
                <a:cs typeface="Times New Roman" pitchFamily="18" charset="0"/>
              </a:rPr>
              <a:t>                                                                                     </a:t>
            </a:r>
            <a:r>
              <a:rPr kumimoji="0" lang="ru-RU" sz="1200" b="0" i="0" u="none" strike="noStrike" cap="none" normalizeH="0" baseline="0" dirty="0" smtClean="0">
                <a:ln>
                  <a:noFill/>
                </a:ln>
                <a:effectLst/>
                <a:ea typeface="Times New Roman" pitchFamily="18" charset="0"/>
                <a:cs typeface="Times New Roman" pitchFamily="18" charset="0"/>
              </a:rPr>
              <a:t>Несмотря на постоянную работу поисковых отрядов, в течение 70-ти лет продолжают находить останки солдат, которые не захоронены должным образом. Этот праздник необходим для того, чтобы почтить память бойцов, которые даже погибшими не вернулись с войны. Про многих из них мы можем даже не знать.</a:t>
            </a:r>
            <a:endParaRPr kumimoji="0" lang="ru-RU" sz="1200" b="0" i="0" u="none" strike="noStrike" cap="none" normalizeH="0" baseline="0" dirty="0" smtClean="0">
              <a:ln>
                <a:noFill/>
              </a:ln>
              <a:effectLst/>
              <a:cs typeface="Arial" pitchFamily="34" charset="0"/>
            </a:endParaRPr>
          </a:p>
        </p:txBody>
      </p:sp>
      <p:sp>
        <p:nvSpPr>
          <p:cNvPr id="5" name="Прямоугольник 4"/>
          <p:cNvSpPr/>
          <p:nvPr/>
        </p:nvSpPr>
        <p:spPr>
          <a:xfrm>
            <a:off x="1224335" y="179884"/>
            <a:ext cx="4320480" cy="830997"/>
          </a:xfrm>
          <a:prstGeom prst="rect">
            <a:avLst/>
          </a:prstGeom>
        </p:spPr>
        <p:txBody>
          <a:bodyPr wrap="square">
            <a:spAutoFit/>
          </a:bodyPr>
          <a:lstStyle/>
          <a:p>
            <a:pPr algn="just"/>
            <a:r>
              <a:rPr lang="ru-RU" sz="1200" dirty="0" smtClean="0"/>
              <a:t>Этот праздник – дань особого уважения поисковиками останков погибших воинов. До настоящего времени неизвестными остаются имена множества солдат, погибших во времена Первой мировой и Великой Отечественной войн.</a:t>
            </a:r>
            <a:endParaRPr lang="ru-RU"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32246" y="91294"/>
            <a:ext cx="532879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FF0000"/>
                </a:solidFill>
                <a:effectLst/>
                <a:ea typeface="Times New Roman" pitchFamily="18" charset="0"/>
                <a:cs typeface="Times New Roman" pitchFamily="18" charset="0"/>
              </a:rPr>
              <a:t>В мире свыше 40 памятников Неизвестному Солдату</a:t>
            </a:r>
            <a:endParaRPr kumimoji="0" lang="ru-RU" sz="1400" b="0" i="0" u="none" strike="noStrike" cap="none" normalizeH="0" baseline="0" dirty="0" smtClean="0">
              <a:ln>
                <a:noFill/>
              </a:ln>
              <a:solidFill>
                <a:srgbClr val="FF0000"/>
              </a:solidFill>
              <a:effectLst/>
              <a:cs typeface="Arial" pitchFamily="34" charset="0"/>
            </a:endParaRPr>
          </a:p>
        </p:txBody>
      </p:sp>
      <p:pic>
        <p:nvPicPr>
          <p:cNvPr id="3" name="Рисунок 2" descr="Поисковое движение России – Сахалинская область"/>
          <p:cNvPicPr/>
          <p:nvPr/>
        </p:nvPicPr>
        <p:blipFill>
          <a:blip r:embed="rId2" cstate="print"/>
          <a:srcRect t="24003" b="19991"/>
          <a:stretch>
            <a:fillRect/>
          </a:stretch>
        </p:blipFill>
        <p:spPr bwMode="auto">
          <a:xfrm>
            <a:off x="144215" y="107876"/>
            <a:ext cx="912245" cy="612000"/>
          </a:xfrm>
          <a:prstGeom prst="ellipse">
            <a:avLst/>
          </a:prstGeom>
          <a:ln>
            <a:noFill/>
          </a:ln>
          <a:effectLst>
            <a:outerShdw blurRad="292100" dist="139700" dir="2700000" algn="tl" rotWithShape="0">
              <a:srgbClr val="333333">
                <a:alpha val="65000"/>
              </a:srgbClr>
            </a:outerShdw>
          </a:effectLst>
        </p:spPr>
      </p:pic>
      <p:pic>
        <p:nvPicPr>
          <p:cNvPr id="6" name="Picture 4" descr="Могила неизвестного солдата (Лондон) — Википедия"/>
          <p:cNvPicPr>
            <a:picLocks noChangeAspect="1" noChangeArrowheads="1"/>
          </p:cNvPicPr>
          <p:nvPr/>
        </p:nvPicPr>
        <p:blipFill>
          <a:blip r:embed="rId3" cstate="print"/>
          <a:srcRect/>
          <a:stretch>
            <a:fillRect/>
          </a:stretch>
        </p:blipFill>
        <p:spPr bwMode="auto">
          <a:xfrm>
            <a:off x="3456583" y="1332012"/>
            <a:ext cx="2064000" cy="15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5" name="Rectangle 5"/>
          <p:cNvSpPr>
            <a:spLocks noChangeArrowheads="1"/>
          </p:cNvSpPr>
          <p:nvPr/>
        </p:nvSpPr>
        <p:spPr bwMode="auto">
          <a:xfrm>
            <a:off x="648271" y="438065"/>
            <a:ext cx="4968552"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050" i="0" u="none" strike="noStrike" cap="none" normalizeH="0" baseline="0" dirty="0" smtClean="0">
                <a:ln>
                  <a:noFill/>
                </a:ln>
                <a:effectLst/>
                <a:ea typeface="Times New Roman" pitchFamily="18" charset="0"/>
                <a:cs typeface="Times New Roman" pitchFamily="18" charset="0"/>
              </a:rPr>
              <a:t>            В Великобритании Мемориал Неизвестному </a:t>
            </a:r>
            <a:r>
              <a:rPr kumimoji="0" lang="ru-RU" sz="1050" i="0" u="none" strike="noStrike" cap="none" normalizeH="0" baseline="0" dirty="0" smtClean="0">
                <a:ln>
                  <a:noFill/>
                </a:ln>
                <a:effectLst/>
                <a:ea typeface="Times New Roman" pitchFamily="18" charset="0"/>
                <a:cs typeface="Times New Roman" pitchFamily="18" charset="0"/>
              </a:rPr>
              <a:t>Солдату </a:t>
            </a:r>
            <a:r>
              <a:rPr kumimoji="0" lang="ru-RU" sz="1050" i="0" u="none" strike="noStrike" cap="none" normalizeH="0" baseline="0" dirty="0" smtClean="0">
                <a:ln>
                  <a:noFill/>
                </a:ln>
                <a:effectLst/>
                <a:ea typeface="Times New Roman" pitchFamily="18" charset="0"/>
                <a:cs typeface="Times New Roman" pitchFamily="18" charset="0"/>
              </a:rPr>
              <a:t>был открыт 11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050" i="0" u="none" strike="noStrike" cap="none" normalizeH="0" baseline="0" dirty="0" smtClean="0">
                <a:ln>
                  <a:noFill/>
                </a:ln>
                <a:effectLst/>
                <a:ea typeface="Times New Roman" pitchFamily="18" charset="0"/>
                <a:cs typeface="Times New Roman" pitchFamily="18" charset="0"/>
              </a:rPr>
              <a:t>ноября 1920 года. В этот день в Вестминстерском аббатстве в Лондоне были перезахоронены останки британского солдата, погибшего в Первой мировой войне. Торжественная церемония была приурочена ко второй годовщине </a:t>
            </a:r>
            <a:r>
              <a:rPr kumimoji="0" lang="ru-RU" sz="1050" i="0" u="none" strike="noStrike" cap="none" normalizeH="0" baseline="0" dirty="0" err="1" smtClean="0">
                <a:ln>
                  <a:noFill/>
                </a:ln>
                <a:effectLst/>
                <a:ea typeface="Times New Roman" pitchFamily="18" charset="0"/>
                <a:cs typeface="Times New Roman" pitchFamily="18" charset="0"/>
              </a:rPr>
              <a:t>Компьенского</a:t>
            </a:r>
            <a:r>
              <a:rPr kumimoji="0" lang="ru-RU" sz="1050" i="0" u="none" strike="noStrike" cap="none" normalizeH="0" baseline="0" dirty="0" smtClean="0">
                <a:ln>
                  <a:noFill/>
                </a:ln>
                <a:effectLst/>
                <a:ea typeface="Times New Roman" pitchFamily="18" charset="0"/>
                <a:cs typeface="Times New Roman" pitchFamily="18" charset="0"/>
              </a:rPr>
              <a:t> перемирия, </a:t>
            </a:r>
            <a:r>
              <a:rPr lang="ru-RU" sz="1050" dirty="0" smtClean="0"/>
              <a:t>последнего дня войны. </a:t>
            </a:r>
            <a:endParaRPr lang="ru-RU" sz="1050" b="1" dirty="0" smtClean="0"/>
          </a:p>
        </p:txBody>
      </p:sp>
      <p:sp>
        <p:nvSpPr>
          <p:cNvPr id="20486" name="Rectangle 6"/>
          <p:cNvSpPr>
            <a:spLocks noChangeArrowheads="1"/>
          </p:cNvSpPr>
          <p:nvPr/>
        </p:nvSpPr>
        <p:spPr bwMode="auto">
          <a:xfrm>
            <a:off x="360239" y="1164813"/>
            <a:ext cx="3024336"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50" i="0" u="none" strike="noStrike" cap="none" normalizeH="0" baseline="0" dirty="0" smtClean="0">
              <a:ln>
                <a:noFill/>
              </a:ln>
              <a:effectLst/>
              <a:ea typeface="Times New Roman" pitchFamily="18" charset="0"/>
              <a:cs typeface="Times New Roman" pitchFamily="18" charset="0"/>
            </a:endParaRPr>
          </a:p>
          <a:p>
            <a:pPr lvl="0" indent="450850" algn="just" defTabSz="914400" fontAlgn="base">
              <a:spcBef>
                <a:spcPct val="0"/>
              </a:spcBef>
              <a:spcAft>
                <a:spcPct val="0"/>
              </a:spcAft>
            </a:pPr>
            <a:r>
              <a:rPr kumimoji="0" lang="ru-RU" sz="1050" i="0" u="none" strike="noStrike" cap="none" normalizeH="0" baseline="0" dirty="0" smtClean="0">
                <a:ln>
                  <a:noFill/>
                </a:ln>
                <a:effectLst/>
                <a:ea typeface="Times New Roman" pitchFamily="18" charset="0"/>
                <a:cs typeface="Times New Roman" pitchFamily="18" charset="0"/>
              </a:rPr>
              <a:t>На могильной плите высечена надпись «Солдат Великой войны, чье имя ведомо Богу». Могила окружена бордюром из красных маков. Рядом с ней на колоннах аббатства установлен колокол с корабля «Верден</a:t>
            </a:r>
            <a:r>
              <a:rPr lang="ru-RU" sz="1050" dirty="0" smtClean="0">
                <a:ea typeface="Times New Roman" pitchFamily="18" charset="0"/>
                <a:cs typeface="Times New Roman" pitchFamily="18" charset="0"/>
              </a:rPr>
              <a:t>»</a:t>
            </a:r>
            <a:r>
              <a:rPr kumimoji="0" lang="ru-RU" sz="1050" i="0" u="none" strike="noStrike" cap="none" normalizeH="0" baseline="0" dirty="0" smtClean="0">
                <a:ln>
                  <a:noFill/>
                </a:ln>
                <a:effectLst/>
                <a:ea typeface="Times New Roman" pitchFamily="18" charset="0"/>
                <a:cs typeface="Times New Roman" pitchFamily="18" charset="0"/>
              </a:rPr>
              <a:t>, доставившего тело в Британию. Неизвестный солдат награжден высшей британской военной наградой </a:t>
            </a:r>
            <a:r>
              <a:rPr lang="ru-RU" sz="1050" dirty="0" smtClean="0"/>
              <a:t>–</a:t>
            </a:r>
            <a:r>
              <a:rPr kumimoji="0" lang="ru-RU" sz="1050" i="0" u="none" strike="noStrike" cap="none" normalizeH="0" baseline="0" dirty="0" smtClean="0">
                <a:ln>
                  <a:noFill/>
                </a:ln>
                <a:effectLst/>
                <a:ea typeface="Times New Roman" pitchFamily="18" charset="0"/>
                <a:cs typeface="Times New Roman" pitchFamily="18" charset="0"/>
              </a:rPr>
              <a:t> </a:t>
            </a:r>
            <a:r>
              <a:rPr lang="ru-RU" sz="1050" dirty="0" smtClean="0">
                <a:ea typeface="Times New Roman" pitchFamily="18" charset="0"/>
                <a:cs typeface="Times New Roman" pitchFamily="18" charset="0"/>
              </a:rPr>
              <a:t>«</a:t>
            </a:r>
            <a:r>
              <a:rPr kumimoji="0" lang="ru-RU" sz="1050" i="0" u="none" strike="noStrike" cap="none" normalizeH="0" baseline="0" dirty="0" smtClean="0">
                <a:ln>
                  <a:noFill/>
                </a:ln>
                <a:effectLst/>
                <a:ea typeface="Times New Roman" pitchFamily="18" charset="0"/>
                <a:cs typeface="Times New Roman" pitchFamily="18" charset="0"/>
              </a:rPr>
              <a:t>Крестом Виктории» и почетной медалью конгресса США.</a:t>
            </a:r>
            <a:endParaRPr kumimoji="0" lang="ru-RU" sz="1050" i="0" u="none" strike="noStrike" cap="none" normalizeH="0" baseline="0" dirty="0" smtClean="0">
              <a:ln>
                <a:noFill/>
              </a:ln>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гила неизвестного солдата в Париже | Путешествие - это жизнь"/>
          <p:cNvPicPr>
            <a:picLocks noChangeAspect="1"/>
          </p:cNvPicPr>
          <p:nvPr/>
        </p:nvPicPr>
        <p:blipFill>
          <a:blip r:embed="rId2" cstate="print"/>
          <a:srcRect/>
          <a:stretch>
            <a:fillRect/>
          </a:stretch>
        </p:blipFill>
        <p:spPr bwMode="auto">
          <a:xfrm>
            <a:off x="1224335" y="1260004"/>
            <a:ext cx="3454407"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288230" y="175630"/>
            <a:ext cx="5328593"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050" i="0" u="none" strike="noStrike" cap="none" normalizeH="0" baseline="0" dirty="0" smtClean="0">
                <a:ln>
                  <a:noFill/>
                </a:ln>
                <a:solidFill>
                  <a:srgbClr val="660000"/>
                </a:solidFill>
                <a:effectLst/>
                <a:ea typeface="Times New Roman" pitchFamily="18" charset="0"/>
                <a:cs typeface="Times New Roman" pitchFamily="18" charset="0"/>
              </a:rPr>
              <a:t>               </a:t>
            </a:r>
            <a:r>
              <a:rPr kumimoji="0" lang="ru-RU" sz="1100" i="0" u="none" strike="noStrike" cap="none" normalizeH="0" baseline="0" dirty="0" smtClean="0">
                <a:ln>
                  <a:noFill/>
                </a:ln>
                <a:effectLst/>
                <a:ea typeface="Times New Roman" pitchFamily="18" charset="0"/>
                <a:cs typeface="Times New Roman" pitchFamily="18" charset="0"/>
              </a:rPr>
              <a:t>Во</a:t>
            </a:r>
            <a:r>
              <a:rPr kumimoji="0" lang="ru-RU" sz="1100" i="0" u="none" strike="noStrike" cap="none" normalizeH="0" baseline="0" dirty="0" smtClean="0">
                <a:ln>
                  <a:noFill/>
                </a:ln>
                <a:solidFill>
                  <a:srgbClr val="660000"/>
                </a:solidFill>
                <a:effectLst/>
                <a:ea typeface="Times New Roman" pitchFamily="18" charset="0"/>
                <a:cs typeface="Times New Roman" pitchFamily="18" charset="0"/>
              </a:rPr>
              <a:t> </a:t>
            </a:r>
            <a:r>
              <a:rPr kumimoji="0" lang="ru-RU" sz="1100" b="1" i="0" u="none" strike="noStrike" cap="none" normalizeH="0" baseline="0" dirty="0" smtClean="0">
                <a:ln>
                  <a:noFill/>
                </a:ln>
                <a:solidFill>
                  <a:srgbClr val="FF0000"/>
                </a:solidFill>
                <a:effectLst/>
                <a:ea typeface="Times New Roman" pitchFamily="18" charset="0"/>
                <a:cs typeface="Times New Roman" pitchFamily="18" charset="0"/>
              </a:rPr>
              <a:t>Франции</a:t>
            </a:r>
            <a:r>
              <a:rPr kumimoji="0" lang="ru-RU" sz="1100" b="1" i="0" u="none" strike="noStrike" cap="none" normalizeH="0" baseline="0" dirty="0" smtClean="0">
                <a:ln>
                  <a:noFill/>
                </a:ln>
                <a:solidFill>
                  <a:srgbClr val="660000"/>
                </a:solidFill>
                <a:effectLst/>
                <a:ea typeface="Times New Roman" pitchFamily="18" charset="0"/>
                <a:cs typeface="Times New Roman" pitchFamily="18" charset="0"/>
              </a:rPr>
              <a:t> </a:t>
            </a:r>
            <a:r>
              <a:rPr kumimoji="0" lang="ru-RU" sz="1100" i="0" u="none" strike="noStrike" cap="none" normalizeH="0" baseline="0" dirty="0" smtClean="0">
                <a:ln>
                  <a:noFill/>
                </a:ln>
                <a:effectLst/>
                <a:ea typeface="Times New Roman" pitchFamily="18" charset="0"/>
                <a:cs typeface="Times New Roman" pitchFamily="18" charset="0"/>
              </a:rPr>
              <a:t>останки </a:t>
            </a:r>
            <a:r>
              <a:rPr kumimoji="0" lang="ru-RU" sz="1100" i="0" u="none" strike="noStrike" cap="none" normalizeH="0" baseline="0" dirty="0" smtClean="0">
                <a:ln>
                  <a:noFill/>
                </a:ln>
                <a:effectLst/>
                <a:ea typeface="Times New Roman" pitchFamily="18" charset="0"/>
                <a:cs typeface="Times New Roman" pitchFamily="18" charset="0"/>
              </a:rPr>
              <a:t>Неизвестного </a:t>
            </a:r>
            <a:r>
              <a:rPr lang="ru-RU" sz="1100" dirty="0" smtClean="0">
                <a:ea typeface="Times New Roman" pitchFamily="18" charset="0"/>
                <a:cs typeface="Times New Roman" pitchFamily="18" charset="0"/>
              </a:rPr>
              <a:t>С</a:t>
            </a:r>
            <a:r>
              <a:rPr kumimoji="0" lang="ru-RU" sz="1100" i="0" u="none" strike="noStrike" cap="none" normalizeH="0" baseline="0" dirty="0" smtClean="0">
                <a:ln>
                  <a:noFill/>
                </a:ln>
                <a:effectLst/>
                <a:ea typeface="Times New Roman" pitchFamily="18" charset="0"/>
                <a:cs typeface="Times New Roman" pitchFamily="18" charset="0"/>
              </a:rPr>
              <a:t>олдата</a:t>
            </a:r>
            <a:r>
              <a:rPr kumimoji="0" lang="ru-RU" sz="1100" i="0" u="none" strike="noStrike" cap="none" normalizeH="0" baseline="0" dirty="0" smtClean="0">
                <a:ln>
                  <a:noFill/>
                </a:ln>
                <a:effectLst/>
                <a:ea typeface="Times New Roman" pitchFamily="18" charset="0"/>
                <a:cs typeface="Times New Roman" pitchFamily="18" charset="0"/>
              </a:rPr>
              <a:t>, погибшего в сражении под       Верденом в годы Первой мировой войны, были захоронены 11 ноября 1920      года в Париже под сводами Триумфальной арки. 28 января 1921 года состоялась торжественная церемония установки на Могиле Неизвестного солдата плиты с надписью:</a:t>
            </a:r>
            <a:r>
              <a:rPr lang="ru-RU" sz="1100" dirty="0" smtClean="0">
                <a:ea typeface="Times New Roman" pitchFamily="18" charset="0"/>
                <a:cs typeface="Times New Roman" pitchFamily="18" charset="0"/>
              </a:rPr>
              <a:t> «</a:t>
            </a:r>
            <a:r>
              <a:rPr kumimoji="0" lang="ru-RU" sz="1100" i="1" u="none" strike="noStrike" cap="none" normalizeH="0" baseline="0" dirty="0" smtClean="0">
                <a:ln>
                  <a:noFill/>
                </a:ln>
                <a:effectLst/>
                <a:ea typeface="Times New Roman" pitchFamily="18" charset="0"/>
                <a:cs typeface="Times New Roman" pitchFamily="18" charset="0"/>
              </a:rPr>
              <a:t>Здесь покоится французский солдат, отдавший жизнь за Родину в войне 1914-1918 годов».</a:t>
            </a:r>
            <a:endParaRPr kumimoji="0" lang="ru-RU" sz="1100" i="0" u="none" strike="noStrike" cap="none" normalizeH="0" baseline="0" dirty="0" smtClean="0">
              <a:ln>
                <a:noFill/>
              </a:ln>
              <a:effectLst/>
              <a:cs typeface="Arial" pitchFamily="34" charset="0"/>
            </a:endParaRPr>
          </a:p>
        </p:txBody>
      </p:sp>
      <p:pic>
        <p:nvPicPr>
          <p:cNvPr id="4" name="Рисунок 3" descr="Поисковое движение России – Сахалинская область"/>
          <p:cNvPicPr>
            <a:picLocks noChangeAspect="1"/>
          </p:cNvPicPr>
          <p:nvPr/>
        </p:nvPicPr>
        <p:blipFill>
          <a:blip r:embed="rId3" cstate="print"/>
          <a:srcRect t="24003" b="19991"/>
          <a:stretch>
            <a:fillRect/>
          </a:stretch>
        </p:blipFill>
        <p:spPr bwMode="auto">
          <a:xfrm>
            <a:off x="72207" y="107876"/>
            <a:ext cx="780087" cy="468000"/>
          </a:xfrm>
          <a:prstGeom prst="ellipse">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765</TotalTime>
  <Words>446</Words>
  <Application>Microsoft Office PowerPoint</Application>
  <PresentationFormat>Произвольный</PresentationFormat>
  <Paragraphs>63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Лиля Юсупова</dc:creator>
  <cp:lastModifiedBy>prd3</cp:lastModifiedBy>
  <cp:revision>112</cp:revision>
  <dcterms:created xsi:type="dcterms:W3CDTF">2021-11-22T09:32:09Z</dcterms:created>
  <dcterms:modified xsi:type="dcterms:W3CDTF">2021-11-29T10:27:50Z</dcterms:modified>
</cp:coreProperties>
</file>