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5" r:id="rId4"/>
    <p:sldId id="277" r:id="rId5"/>
    <p:sldId id="278" r:id="rId6"/>
    <p:sldId id="274" r:id="rId7"/>
    <p:sldId id="280" r:id="rId8"/>
    <p:sldId id="261" r:id="rId9"/>
    <p:sldId id="263" r:id="rId10"/>
    <p:sldId id="264" r:id="rId11"/>
    <p:sldId id="281" r:id="rId12"/>
    <p:sldId id="266" r:id="rId13"/>
    <p:sldId id="267" r:id="rId14"/>
    <p:sldId id="268" r:id="rId15"/>
    <p:sldId id="269" r:id="rId16"/>
    <p:sldId id="272" r:id="rId17"/>
    <p:sldId id="285" r:id="rId18"/>
    <p:sldId id="286" r:id="rId19"/>
    <p:sldId id="287" r:id="rId20"/>
    <p:sldId id="288" r:id="rId21"/>
    <p:sldId id="283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33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Государственное бюджетное учреждение культуры</a:t>
            </a:r>
            <a:b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«Крымская республиканская универсальная научная библиотека </a:t>
            </a:r>
            <a:b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им. И. Я. Франко»</a:t>
            </a:r>
            <a:b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Отдел периодических изданий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071678"/>
            <a:ext cx="4643470" cy="44291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Онлайн-обзор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«Родион Малиновский -  командующий Южным фронтом»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Из цикла обзоров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«Им наша память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лучшая награда»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prd1\Desktop\макеева\малиновский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236523" cy="44165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prd1\Desktop\макеева\малиновский\b_8823350a4ac010229afaa914c7d16b513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889" y="1142984"/>
            <a:ext cx="105255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500174"/>
            <a:ext cx="1714512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714356"/>
            <a:ext cx="4929222" cy="59293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С ноября 1942 года - командующий войсками 2-й гвардейской армии.         Инициативные действия Малиновского и героизм личного состава возглавляемой им армии сыграли большую роль в победе</a:t>
            </a:r>
          </a:p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 err="1" smtClean="0"/>
              <a:t>Котельниковской</a:t>
            </a:r>
            <a:r>
              <a:rPr lang="ru-RU" dirty="0" smtClean="0"/>
              <a:t> операции и, как следствие, в Сталинградской битве. </a:t>
            </a:r>
          </a:p>
          <a:p>
            <a:pPr marL="0" indent="0">
              <a:buNone/>
            </a:pPr>
            <a:r>
              <a:rPr lang="ru-RU" dirty="0" smtClean="0"/>
              <a:t>    В результате Сталин в феврале 1943 года вернул Малиновского на должность командующего войсками Южного фронта.       На этом посту ему удалось освободить Ростов-на-Дону.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prd1\Desktop\макеева\малиновский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993715" cy="459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    С марта 1943 года командовал войсками Юго-Западного фронта. На этом посту самостоятельно и во взаимодействии с другими фронтами в период с августа 1943 по апрель 1944 года провёл Донбасскую, </a:t>
            </a:r>
            <a:r>
              <a:rPr lang="ru-RU" sz="2500" dirty="0" err="1" smtClean="0"/>
              <a:t>Нижне-Днепровскую</a:t>
            </a:r>
            <a:r>
              <a:rPr lang="ru-RU" sz="2500" dirty="0" smtClean="0"/>
              <a:t>, Запорожскую, </a:t>
            </a:r>
            <a:r>
              <a:rPr lang="ru-RU" sz="2500" dirty="0" err="1" smtClean="0"/>
              <a:t>Никопольско-Криворожскую</a:t>
            </a:r>
            <a:r>
              <a:rPr lang="ru-RU" sz="2500" dirty="0" smtClean="0"/>
              <a:t>, </a:t>
            </a:r>
            <a:r>
              <a:rPr lang="ru-RU" sz="2500" dirty="0" err="1" smtClean="0"/>
              <a:t>Березнеговато-Снигиревскую</a:t>
            </a:r>
            <a:r>
              <a:rPr lang="ru-RU" sz="2500" dirty="0" smtClean="0"/>
              <a:t>, Одесскую наступательные операции. В результате были освобождены Донбасс и вся Южная Украина.</a:t>
            </a:r>
          </a:p>
          <a:p>
            <a:r>
              <a:rPr lang="ru-RU" sz="2500" dirty="0" smtClean="0"/>
              <a:t>     28 апреля 1943 года Малиновскому было присвоено звание генерал армии. </a:t>
            </a:r>
          </a:p>
          <a:p>
            <a:r>
              <a:rPr lang="ru-RU" sz="2500" dirty="0" smtClean="0"/>
              <a:t>     В мае 1944 года Малиновский был переведён командующим на 2-й Украинский фронт.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286016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229600" cy="17145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10 сентября 1944 года Р. Я.  Малиновскому </a:t>
            </a:r>
          </a:p>
          <a:p>
            <a:pPr marL="0" indent="0" algn="ctr">
              <a:buNone/>
            </a:pPr>
            <a:r>
              <a:rPr lang="ru-RU" dirty="0" smtClean="0"/>
              <a:t>было присвоено воинское звание </a:t>
            </a:r>
          </a:p>
          <a:p>
            <a:pPr marL="0" indent="0" algn="ctr">
              <a:buNone/>
            </a:pPr>
            <a:r>
              <a:rPr lang="ru-RU" dirty="0" smtClean="0"/>
              <a:t>«Маршал Советского Союза».</a:t>
            </a:r>
            <a:endParaRPr lang="ru-RU" dirty="0"/>
          </a:p>
        </p:txBody>
      </p:sp>
      <p:pic>
        <p:nvPicPr>
          <p:cNvPr id="5123" name="Picture 3" descr="C:\Users\prd1\Desktop\макеева\малиновский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405" y="4572008"/>
            <a:ext cx="3938595" cy="2185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C:\Users\prd1\Desktop\макеева\малиновский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929090" cy="26146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2286016" cy="9286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09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Весной 1945 года во взаимодействии с войсками Фёдора </a:t>
            </a:r>
            <a:r>
              <a:rPr lang="ru-RU" dirty="0" err="1" smtClean="0"/>
              <a:t>Толбухина</a:t>
            </a:r>
            <a:r>
              <a:rPr lang="ru-RU" dirty="0" smtClean="0"/>
              <a:t> фронт под руководством Родиона Малиновского успешно провёл Венскую операцию, по существу ликвидировав немецкий фронт в Австрии и соединившись с войсками союзников. </a:t>
            </a:r>
          </a:p>
          <a:p>
            <a:pPr marL="0" indent="0" algn="just">
              <a:buNone/>
            </a:pPr>
            <a:r>
              <a:rPr lang="ru-RU" dirty="0" smtClean="0"/>
              <a:t>За полный разгром войск противника в этой операции Малиновский удостоен высшего советского полководческого ордена «Победа». </a:t>
            </a:r>
          </a:p>
          <a:p>
            <a:endParaRPr lang="ru-RU" dirty="0"/>
          </a:p>
        </p:txBody>
      </p:sp>
      <p:pic>
        <p:nvPicPr>
          <p:cNvPr id="6146" name="Picture 2" descr="C:\Users\prd1\Desktop\макеева\малиновский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756" y="285728"/>
            <a:ext cx="2261168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C:\Users\prd1\Desktop\макеева\малиновский\Order_of_Victory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2071702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C:\Users\prd1\Desktop\макеева\малиновский\48739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857520" cy="2053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357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После войны Малиновский в течение 11 лет оставался 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на Дальнем Востоке.</a:t>
            </a:r>
          </a:p>
          <a:p>
            <a:pPr marL="0" indent="0" algn="just">
              <a:buNone/>
            </a:pPr>
            <a:r>
              <a:rPr lang="ru-RU" dirty="0" smtClean="0"/>
              <a:t>    С сентября 1945 года командовал войсками Забайкальско-Амурского военного округа. </a:t>
            </a:r>
          </a:p>
          <a:p>
            <a:pPr marL="0" indent="0" algn="just">
              <a:buNone/>
            </a:pPr>
            <a:r>
              <a:rPr lang="ru-RU" dirty="0" smtClean="0"/>
              <a:t>   Депутат Верховного Совета СССР с 1946 года до </a:t>
            </a:r>
          </a:p>
          <a:p>
            <a:pPr marL="0" indent="0" algn="just">
              <a:buNone/>
            </a:pPr>
            <a:r>
              <a:rPr lang="ru-RU" dirty="0" smtClean="0"/>
              <a:t>конца жизни.</a:t>
            </a:r>
          </a:p>
          <a:p>
            <a:pPr marL="0" indent="0" algn="just">
              <a:buNone/>
            </a:pPr>
            <a:r>
              <a:rPr lang="ru-RU" dirty="0" smtClean="0"/>
              <a:t>    С 1947 года являлся Главнокомандующим войсками Дальнего Востока. </a:t>
            </a:r>
          </a:p>
          <a:p>
            <a:pPr marL="0" indent="0" algn="just">
              <a:buNone/>
            </a:pPr>
            <a:r>
              <a:rPr lang="ru-RU" dirty="0" smtClean="0"/>
              <a:t>    С 1953 года - командующий войсками Дальневосточного военного округа. </a:t>
            </a:r>
          </a:p>
          <a:p>
            <a:pPr marL="0" indent="0" algn="just">
              <a:buNone/>
            </a:pPr>
            <a:r>
              <a:rPr lang="ru-RU" dirty="0" smtClean="0"/>
              <a:t>    В марте 1956 года стал заместителем министра обороны СССР Г. К. Жукова - главнокомандующим Сухопутными войсками СССР. </a:t>
            </a:r>
          </a:p>
          <a:p>
            <a:pPr marL="0" indent="0" algn="just">
              <a:buNone/>
            </a:pPr>
            <a:r>
              <a:rPr lang="ru-RU" dirty="0" smtClean="0"/>
              <a:t>   26 октября 1957 года назначен министром обороны СССР и оставался на этой должности до своей смерти.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1285884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571480"/>
            <a:ext cx="5614998" cy="2000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Скончался 31 марта 1967 года. </a:t>
            </a:r>
          </a:p>
          <a:p>
            <a:pPr marL="0" indent="0" algn="ctr">
              <a:buNone/>
            </a:pPr>
            <a:r>
              <a:rPr lang="ru-RU" dirty="0" smtClean="0"/>
              <a:t>Похоронен у Кремлёвской стены на Красной площади в Москве.</a:t>
            </a:r>
            <a:endParaRPr lang="ru-RU" dirty="0"/>
          </a:p>
        </p:txBody>
      </p:sp>
      <p:pic>
        <p:nvPicPr>
          <p:cNvPr id="4" name="Picture 2" descr="C:\Users\prd1\Desktop\макеева\малиновский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4749756" cy="25290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4" name="Picture 2" descr="C:\Users\prd1\Desktop\макеева\малиновский\525px-Гимнастёрка_и_награды_маршала_Малиновс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286016" cy="3048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C:\Users\prd1\Desktop\макеева\малиновский\48738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3116"/>
            <a:ext cx="3190288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prd1\Desktop\макеева\малиновский\180px-Hero_of_the_USSR_Gold_St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214554"/>
            <a:ext cx="688220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7" name="Picture 5" descr="C:\Users\prd1\Desktop\макеева\малиновский\180px-Hero_of_the_USSR_Gold_St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214554"/>
            <a:ext cx="714368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8" name="Picture 6" descr="C:\Users\prd1\Desktop\макеева\малиновский\Order_of_Victory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643206" cy="2571768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Библиография:</a:t>
            </a:r>
            <a:endParaRPr lang="ru-RU" dirty="0"/>
          </a:p>
        </p:txBody>
      </p:sp>
      <p:pic>
        <p:nvPicPr>
          <p:cNvPr id="9218" name="Picture 2" descr="C:\Users\prd1\Desktop\макеева\малиновский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 l="1123" t="1786" r="1161" b="1786"/>
          <a:stretch>
            <a:fillRect/>
          </a:stretch>
        </p:blipFill>
        <p:spPr bwMode="auto">
          <a:xfrm>
            <a:off x="1829575" y="1500174"/>
            <a:ext cx="552453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928934"/>
            <a:ext cx="1071570" cy="19288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7929618" cy="2071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/>
              <a:t>Голубович В. С. Маршал Малиновский / В. С. Голубович. –  Киев: Политиздат, 1988. – 224 с. : фот.</a:t>
            </a:r>
            <a:endParaRPr lang="ru-RU" sz="2400" dirty="0"/>
          </a:p>
        </p:txBody>
      </p:sp>
      <p:pic>
        <p:nvPicPr>
          <p:cNvPr id="37890" name="Picture 2" descr="C:\Users\prd1\Desktop\макеева\малиновский\1001980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214710" cy="44858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285992"/>
            <a:ext cx="45005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книге рассказывается о жизни и военной деятельности выдающегося советского военачальника Маршала Советского Союза </a:t>
            </a:r>
          </a:p>
          <a:p>
            <a:r>
              <a:rPr lang="ru-RU" sz="2400" dirty="0" smtClean="0"/>
              <a:t>Р. Я. Малиновского.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1200" dirty="0" smtClean="0"/>
              <a:t>Аннотация издательства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428868"/>
            <a:ext cx="2500330" cy="1357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01122" cy="2143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Громов Алекс. Полководцы Второй мировой : Красная армия против вермахта : личности, битвы, победы, поражения / Алекс Громов. – Харьков ; Белгород : Кн. Клуб "Клуб </a:t>
            </a:r>
            <a:r>
              <a:rPr lang="ru-RU" sz="1800" dirty="0" err="1" smtClean="0"/>
              <a:t>Семейн</a:t>
            </a:r>
            <a:r>
              <a:rPr lang="ru-RU" sz="1800" dirty="0" smtClean="0"/>
              <a:t>. Досуга", 2014. – 639 с. : ил. – </a:t>
            </a:r>
            <a:r>
              <a:rPr lang="ru-RU" sz="1800" dirty="0" err="1" smtClean="0"/>
              <a:t>Библиогр</a:t>
            </a:r>
            <a:r>
              <a:rPr lang="ru-RU" sz="1800" dirty="0" smtClean="0"/>
              <a:t>.: с. 627-634.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4818" name="Picture 2" descr="C:\Users\prd1\Desktop\макеева\малиновский\Новая папка\20200722_154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857364"/>
            <a:ext cx="3214710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857365"/>
            <a:ext cx="435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документально-публицистической книге рассказывается о жизни и боевом пути Маршала Советского Союза Родиона Яковлевича Малиновского, отдавшего все свои силы , богатый военный опыт делу укрепления оборонного  могущества страны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1200" dirty="0" smtClean="0"/>
              <a:t>Аннотация издательства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12" y="1714488"/>
            <a:ext cx="178595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43998" cy="15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/>
              <a:t>Малиновский Р. Я. Солдаты России / Р. Я. Малиновский. – Киев : Издательство политической литературы Украины, 1986. – 590 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3794" name="Picture 2" descr="C:\Users\prd1\Desktop\макеева\малиновский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788" y="1643050"/>
            <a:ext cx="3304690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71612"/>
            <a:ext cx="4429156" cy="472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«Солдаты России» — литературно-художественное произведение, над которым Маршал Советского Союза   Р. Я. Малиновский работал в последние годы своей жизни. Рассказывая о судьбе простого паренька из народа Ивана </a:t>
            </a:r>
            <a:r>
              <a:rPr lang="ru-RU" sz="2000" dirty="0" err="1" smtClean="0"/>
              <a:t>Гринько</a:t>
            </a:r>
            <a:r>
              <a:rPr lang="ru-RU" sz="2000" dirty="0" smtClean="0"/>
              <a:t>, автор дает запоминающуюся, полную неповторимых деталей картину событий, развернувшихся в России накануне и в годы первой мировой войны 1914–1918 гг.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200" dirty="0" smtClean="0"/>
              <a:t>Аннотация издательства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815034" cy="12144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МАЛИНОВСКИЙ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Родион Яковлевич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(1898 г. — 1967 г.)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8501122" cy="785818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Советский военачальник и государственный деятель. </a:t>
            </a:r>
          </a:p>
          <a:p>
            <a:r>
              <a:rPr lang="ru-RU" sz="1800" dirty="0" smtClean="0"/>
              <a:t>Полководец Великой Отечественной войны. Маршал Советского Союза. </a:t>
            </a:r>
          </a:p>
          <a:p>
            <a:r>
              <a:rPr lang="ru-RU" sz="1800" dirty="0" smtClean="0"/>
              <a:t>Дважды Герой Советского Союза. Народный Герой Югославии. </a:t>
            </a:r>
          </a:p>
          <a:p>
            <a:r>
              <a:rPr lang="ru-RU" sz="1800" dirty="0" smtClean="0"/>
              <a:t>Министр обороны СССР.  Член ЦК КПСС.</a:t>
            </a:r>
            <a:endParaRPr lang="ru-RU" sz="1800" dirty="0"/>
          </a:p>
        </p:txBody>
      </p:sp>
      <p:pic>
        <p:nvPicPr>
          <p:cNvPr id="5" name="Picture 2" descr="C:\Users\prd1\Desktop\макеева\малиновский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99" r="5899"/>
          <a:stretch>
            <a:fillRect/>
          </a:stretch>
        </p:blipFill>
        <p:spPr bwMode="auto">
          <a:xfrm>
            <a:off x="2357422" y="3256758"/>
            <a:ext cx="4714908" cy="3405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643182"/>
            <a:ext cx="1785950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178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Ясско-Кишиневские Канны / под общ. ред. Р. Я. Малиновского. – Москва : Наука, 1964. – 280 с., [6] л. ил. и карт.</a:t>
            </a:r>
            <a:endParaRPr lang="ru-RU" sz="1800" dirty="0"/>
          </a:p>
        </p:txBody>
      </p:sp>
      <p:pic>
        <p:nvPicPr>
          <p:cNvPr id="36866" name="Picture 2" descr="C:\Users\prd1\Desktop\макеева\малиновский\1001227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90" y="1714488"/>
            <a:ext cx="3240777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71612"/>
            <a:ext cx="4572032" cy="4903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Ясско-Кишиневская операция, которой посвящен предлагаемый вниманию читателя историко-мемуарный очерк, воплотила в себе опыт всех предыдущих наступательных операций Советской Армии. Она вошла в историю советского военного искусства как замечательный образец быстрого окружения противника и столь же быстрого его разгрома, причем в условиях </a:t>
            </a:r>
            <a:r>
              <a:rPr lang="ru-RU" sz="2000" dirty="0" err="1" smtClean="0"/>
              <a:t>горнолесистого</a:t>
            </a:r>
            <a:r>
              <a:rPr lang="ru-RU" sz="2000" dirty="0" smtClean="0"/>
              <a:t> театра военных действий и с наличием на нем мощных укрепленных районов.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dirty="0" smtClean="0"/>
              <a:t>Аннотация издательства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00174"/>
            <a:ext cx="214314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prd1\Desktop\макеева\малиновский\Новая папка\20200722_153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685502" cy="3429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7" name="Picture 3" descr="C:\Users\prd1\Desktop\макеева\малиновский\Новая папка\20200722_1538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42918"/>
            <a:ext cx="5140955" cy="3429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42910" y="4714884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Шамбаров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Валерий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А на груди его светилась... / Валерий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Шамбаров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smtClean="0"/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(Год памяти и славы).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// Свой.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2020.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№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С. 14-17 : ил., фот.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500174"/>
            <a:ext cx="1285884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42910" y="4714884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/>
              <a:t> [Имена и даты]</a:t>
            </a:r>
            <a:r>
              <a:rPr lang="ru-RU" sz="2400" dirty="0" smtClean="0"/>
              <a:t>. – (Имена и даты). –  // Свой. – 2018. –</a:t>
            </a:r>
          </a:p>
          <a:p>
            <a:r>
              <a:rPr lang="ru-RU" sz="2400" dirty="0" smtClean="0"/>
              <a:t> № 11. – С. 12-15 : </a:t>
            </a:r>
            <a:r>
              <a:rPr lang="ru-RU" sz="2400" dirty="0" err="1" smtClean="0"/>
              <a:t>цв</a:t>
            </a:r>
            <a:r>
              <a:rPr lang="ru-RU" sz="2400" dirty="0" smtClean="0"/>
              <a:t>. ил., фот.</a:t>
            </a:r>
            <a:endParaRPr lang="ru-RU" sz="2400" dirty="0"/>
          </a:p>
        </p:txBody>
      </p:sp>
      <p:pic>
        <p:nvPicPr>
          <p:cNvPr id="38914" name="Picture 2" descr="C:\Users\prd1\Desktop\макеева\малиновский\Новая папка\20200722_153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2928958" cy="4077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15" name="Picture 3" descr="C:\Users\prd1\Desktop\макеева\малиновский\Новая папка\20200722_153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099056" cy="40597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57364"/>
            <a:ext cx="1285884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9939" name="Picture 3" descr="C:\Users\prd1\Desktop\макеева\малиновский\Новая папка\20200722_154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2947442" cy="3950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C:\Users\prd1\Desktop\макеева\малиновский\Новая папка\20200722_1539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031526" cy="3929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71472" y="4429132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Лукин Михаил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10 самых "послуживших" министров обороны / М. Лукин.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// Огонек.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2012.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45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С. 16 : ил.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857232"/>
            <a:ext cx="3400420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prd1\Desktop\макеева\малиновский\Новая папка\20200722_154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714644" cy="3619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7" name="Picture 3" descr="C:\Users\prd1\Desktop\макеева\малиновский\Новая папка\20200722_154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0042"/>
            <a:ext cx="5272014" cy="3643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85786" y="4572008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Соколов Борис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По линии Буниных? / Б. Соколов.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// Родина.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2011.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dirty="0" smtClean="0"/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С. 106-109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портр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736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Онлайн-обзор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подготовлен на основе документов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из фондов ГБУК РК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«КРУНБ им. И. Я. Франко»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Интернет-ресурсов 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 !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Карьера Родиона Малиновского: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429156"/>
          </a:xfrm>
        </p:spPr>
        <p:txBody>
          <a:bodyPr/>
          <a:lstStyle/>
          <a:p>
            <a:pPr marL="85725" indent="0">
              <a:buNone/>
            </a:pPr>
            <a:endParaRPr lang="ru-RU" dirty="0" smtClean="0"/>
          </a:p>
          <a:p>
            <a:pPr marL="85725" indent="0">
              <a:buNone/>
            </a:pPr>
            <a:r>
              <a:rPr lang="ru-RU" dirty="0" smtClean="0"/>
              <a:t>Генерал-майор (4 июня 1940 года) </a:t>
            </a:r>
          </a:p>
          <a:p>
            <a:pPr marL="85725" indent="0">
              <a:buNone/>
            </a:pPr>
            <a:r>
              <a:rPr lang="ru-RU" dirty="0" smtClean="0"/>
              <a:t>Генерал-лейтенант (9 ноября 1941 года)</a:t>
            </a:r>
          </a:p>
          <a:p>
            <a:pPr marL="85725" indent="0">
              <a:buNone/>
            </a:pPr>
            <a:r>
              <a:rPr lang="ru-RU" dirty="0" smtClean="0"/>
              <a:t>Генерал-полковник (12 февраля 1943 года) </a:t>
            </a:r>
          </a:p>
          <a:p>
            <a:pPr marL="85725" indent="0">
              <a:buNone/>
            </a:pPr>
            <a:r>
              <a:rPr lang="ru-RU" dirty="0" smtClean="0"/>
              <a:t>Генерал армии (28 апреля 1943 года) </a:t>
            </a:r>
          </a:p>
          <a:p>
            <a:pPr marL="85725" indent="0">
              <a:buNone/>
            </a:pPr>
            <a:r>
              <a:rPr lang="ru-RU" dirty="0" smtClean="0"/>
              <a:t>Маршал Советского Союза (10 сентября 1944 года)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122" name="Picture 2" descr="C:\Users\prd1\Desktop\макеева\малиновский\180px-Hero_of_the_USSR_Gold_St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1214446" cy="228601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3" name="Picture 3" descr="C:\Users\prd1\Desktop\макеева\малиновский\180px-Hero_of_the_USSR_Gold_St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357694"/>
            <a:ext cx="1214434" cy="228601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Награды </a:t>
            </a:r>
            <a:br>
              <a:rPr lang="ru-RU" dirty="0" smtClean="0"/>
            </a:br>
            <a:r>
              <a:rPr lang="ru-RU" dirty="0" smtClean="0"/>
              <a:t>           Р. Я. Малиновского: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501122" cy="4237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Дважды Герой Советского Союза (8 сентября 1945, 22 ноября 1958); </a:t>
            </a:r>
          </a:p>
          <a:p>
            <a:pPr marL="0" indent="0" algn="just">
              <a:buNone/>
            </a:pPr>
            <a:r>
              <a:rPr lang="ru-RU" sz="1800" dirty="0" smtClean="0"/>
              <a:t>Орден «Победа» (№ 8 - 26 апреля 1945); </a:t>
            </a:r>
          </a:p>
          <a:p>
            <a:pPr marL="0" indent="0" algn="just">
              <a:buNone/>
            </a:pPr>
            <a:r>
              <a:rPr lang="ru-RU" sz="1800" dirty="0" smtClean="0"/>
              <a:t>пять орденов Ленина (17 июля 1937, 6 ноября 1941, 21 февраля 1945, 8 сентября 1945, 22 ноября 1948); три ордена Красного Знамени (22 октября 1937, 3 ноября 1944, 15 ноября 1950); </a:t>
            </a:r>
          </a:p>
          <a:p>
            <a:pPr marL="0" indent="0" algn="just">
              <a:buNone/>
            </a:pPr>
            <a:r>
              <a:rPr lang="ru-RU" sz="1800" dirty="0" smtClean="0"/>
              <a:t>Два Ордена Суворова I степени (28 января 1943, 19 марта 1944); </a:t>
            </a:r>
          </a:p>
          <a:p>
            <a:pPr marL="0" indent="0" algn="just">
              <a:buNone/>
            </a:pPr>
            <a:r>
              <a:rPr lang="ru-RU" sz="1800" dirty="0" smtClean="0"/>
              <a:t>Орден Кутузова I степени (17 сентября 1943); </a:t>
            </a:r>
          </a:p>
          <a:p>
            <a:pPr marL="0" indent="0" algn="just">
              <a:buNone/>
            </a:pPr>
            <a:r>
              <a:rPr lang="ru-RU" sz="1800" dirty="0" smtClean="0"/>
              <a:t>Медаль «За оборону Сталинграда»; </a:t>
            </a:r>
          </a:p>
          <a:p>
            <a:pPr marL="0" indent="0" algn="just">
              <a:buNone/>
            </a:pPr>
            <a:r>
              <a:rPr lang="ru-RU" sz="1800" dirty="0" smtClean="0"/>
              <a:t>Медаль «За оборону Кавказа»; </a:t>
            </a:r>
          </a:p>
          <a:p>
            <a:pPr marL="0" indent="0" algn="just">
              <a:buNone/>
            </a:pPr>
            <a:r>
              <a:rPr lang="ru-RU" sz="1800" dirty="0" smtClean="0"/>
              <a:t>Медаль «За оборону Одессы»; </a:t>
            </a:r>
          </a:p>
          <a:p>
            <a:pPr marL="0" indent="0" algn="just">
              <a:buNone/>
            </a:pPr>
            <a:r>
              <a:rPr lang="ru-RU" sz="1800" dirty="0" smtClean="0"/>
              <a:t>Медаль «За победу над Германией в Великой Отечественной войне 1941-1945 гг.»; </a:t>
            </a:r>
          </a:p>
          <a:p>
            <a:pPr marL="0" indent="0" algn="just">
              <a:buNone/>
            </a:pPr>
            <a:r>
              <a:rPr lang="ru-RU" sz="1800" dirty="0" smtClean="0"/>
              <a:t>Юбилейная медаль «Двадцать лет Победы в Великой Отечественной войне 1941-1945 гг.»; </a:t>
            </a:r>
            <a:endParaRPr lang="ru-RU" sz="1400" dirty="0" smtClean="0"/>
          </a:p>
        </p:txBody>
      </p:sp>
      <p:pic>
        <p:nvPicPr>
          <p:cNvPr id="1027" name="Picture 3" descr="C:\Users\prd1\Desktop\макеева\малиновский\Order_of_Victory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2000264" cy="18573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          Награды </a:t>
            </a:r>
            <a:br>
              <a:rPr lang="ru-RU" sz="3600" dirty="0" smtClean="0"/>
            </a:br>
            <a:r>
              <a:rPr lang="ru-RU" sz="3600" dirty="0" smtClean="0"/>
              <a:t>             Р. Я. Малиновского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Медаль «За взятие Будапешта»; Медаль «За взятие Вены»; Народный герой Югославии (27 мая 1964) ; Орден </a:t>
            </a:r>
            <a:r>
              <a:rPr lang="ru-RU" sz="2000" dirty="0" err="1" smtClean="0"/>
              <a:t>Сухэ-Батора</a:t>
            </a:r>
            <a:r>
              <a:rPr lang="ru-RU" sz="2000" dirty="0" smtClean="0"/>
              <a:t> (МНР, 1961); Орден Боевого Красного Знамени (МНР, 1945); Медаль «За победу над Японией» (МНР, 1946); Орден Белого льва «За Победу» 1 степени (Чехословакия, 1945); Чехословацкий Военный крест 1939-1945 годов (Чехословакия, 1945); Орден «Легион почёта» степени Главнокомандующего (США, 1946); Военный крест 1914-1918 годов (Франция, 1916); Медаль «За освобождение от фашизма» (Румыния, 1950); Орден Звезды доблести (Индонезия, 1962);  Орден Сияющего Знамени 1 класса (Китай) (КНР, 1946); Большая лента ордена Военных заслуг (Марокко, 1965); Орден Государственного флага (КНДР) 1 степени (1948); Медаль «Братство по оружию» 1 степени (ГДР, 1966); Крест Независимости (Мексика, 1964) и др.</a:t>
            </a:r>
            <a:endParaRPr lang="ru-RU" sz="2000" dirty="0"/>
          </a:p>
        </p:txBody>
      </p:sp>
      <p:pic>
        <p:nvPicPr>
          <p:cNvPr id="2050" name="Picture 2" descr="C:\Users\prd1\Desktop\макеева\малиновский\47067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143140" cy="143062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3116"/>
            <a:ext cx="1785950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85728"/>
            <a:ext cx="4857784" cy="6286544"/>
          </a:xfrm>
        </p:spPr>
        <p:txBody>
          <a:bodyPr>
            <a:normAutofit fontScale="92500" lnSpcReduction="10000"/>
          </a:bodyPr>
          <a:lstStyle/>
          <a:p>
            <a:pPr marL="85725" indent="0">
              <a:buNone/>
            </a:pPr>
            <a:r>
              <a:rPr lang="ru-RU" dirty="0" smtClean="0"/>
              <a:t>     Родился в Одессе в крестьянской семье. </a:t>
            </a:r>
          </a:p>
          <a:p>
            <a:pPr marL="85725" indent="0">
              <a:buNone/>
            </a:pPr>
            <a:r>
              <a:rPr lang="ru-RU" dirty="0" smtClean="0"/>
              <a:t>    С 1914 г. участник Первой мировой войны, награжден Георгиевским крестом. </a:t>
            </a:r>
          </a:p>
          <a:p>
            <a:pPr marL="85725" indent="0">
              <a:buNone/>
            </a:pPr>
            <a:r>
              <a:rPr lang="ru-RU" dirty="0" smtClean="0"/>
              <a:t>    В 1916 г. был отправлен             в составе русского экспедиционного корпуса              во Францию. </a:t>
            </a:r>
          </a:p>
          <a:p>
            <a:pPr marL="85725" indent="0">
              <a:buNone/>
            </a:pPr>
            <a:r>
              <a:rPr lang="ru-RU" dirty="0" smtClean="0"/>
              <a:t>    В 1919 г. вернулся в Россию      и вступил в Красную Армию.  </a:t>
            </a:r>
          </a:p>
          <a:p>
            <a:pPr marL="85725" indent="0">
              <a:buNone/>
            </a:pPr>
            <a:r>
              <a:rPr lang="ru-RU" dirty="0" smtClean="0"/>
              <a:t>    В Гражданскую войну с декабря 1920 г. командовал пулеметным взводом, затем —  командир батальона. </a:t>
            </a:r>
          </a:p>
          <a:p>
            <a:endParaRPr lang="ru-RU" dirty="0"/>
          </a:p>
        </p:txBody>
      </p:sp>
      <p:pic>
        <p:nvPicPr>
          <p:cNvPr id="4" name="Picture 2" descr="C:\Users\prd1\Desktop\макеева\малиновский\Rodion-Yakovlevich-Malinovskiy-v-molod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629511" cy="5000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928670"/>
            <a:ext cx="2143140" cy="15001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8643998" cy="3786214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ru-RU" dirty="0" smtClean="0"/>
              <a:t>    В 1930 г. окончил Военную академию им. М.В. Фрунзе , служил в штабах </a:t>
            </a:r>
            <a:r>
              <a:rPr lang="ru-RU" dirty="0" err="1" smtClean="0"/>
              <a:t>Северо-Кавказского</a:t>
            </a:r>
            <a:r>
              <a:rPr lang="ru-RU" dirty="0" smtClean="0"/>
              <a:t> и Белорусского военных округов. </a:t>
            </a:r>
          </a:p>
          <a:p>
            <a:pPr marL="85725" indent="0">
              <a:buNone/>
            </a:pPr>
            <a:r>
              <a:rPr lang="ru-RU" dirty="0" smtClean="0"/>
              <a:t>   С января 1937-го по май 1938 г. участвовал добровольцем в боевых действиях в Испании на стороне республиканского правительства. </a:t>
            </a:r>
          </a:p>
          <a:p>
            <a:pPr marL="85725" indent="0">
              <a:buNone/>
            </a:pPr>
            <a:r>
              <a:rPr lang="ru-RU" dirty="0" smtClean="0"/>
              <a:t>   С 1939 г. Малиновский — старший преподаватель Военной академии им. М.В. Фрунзе, а с марта 1941 г. командир 48-го стрелкового корпуса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3074" name="Picture 2" descr="C:\Users\prd1\Desktop\макеева\малиновский\1023149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17037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2857496"/>
            <a:ext cx="1571636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500726" cy="5786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Великую Отечественную Войну Родион Яковлевич встретил в должности командира 48-го стрелкового корпуса Одесского ВО, расположенного в молдавском городе Бельцы. </a:t>
            </a:r>
          </a:p>
          <a:p>
            <a:pPr marL="0" indent="0" algn="just">
              <a:buNone/>
            </a:pPr>
            <a:r>
              <a:rPr lang="ru-RU" sz="2200" dirty="0" smtClean="0"/>
              <a:t>   В начале войны, несмотря на отступление, Малиновский сумел сохранить главные силы своего корпуса и проявил хорошие командирские навыки. </a:t>
            </a:r>
          </a:p>
          <a:p>
            <a:pPr marL="0" indent="0" algn="just">
              <a:buNone/>
            </a:pPr>
            <a:r>
              <a:rPr lang="ru-RU" sz="2200" dirty="0" smtClean="0"/>
              <a:t>   С августа 1941 года командовал 6-й армией на Южном и Юго-Западном фронтах, во главе армии участвовал в </a:t>
            </a:r>
            <a:r>
              <a:rPr lang="ru-RU" sz="2200" dirty="0" err="1" smtClean="0"/>
              <a:t>Донбасско-Ростовской</a:t>
            </a:r>
            <a:r>
              <a:rPr lang="ru-RU" sz="2200" dirty="0" smtClean="0"/>
              <a:t> оборонительной операции. </a:t>
            </a:r>
          </a:p>
          <a:p>
            <a:pPr marL="0" indent="0" algn="just">
              <a:buNone/>
            </a:pPr>
            <a:r>
              <a:rPr lang="ru-RU" sz="2200" dirty="0" smtClean="0"/>
              <a:t>    В декабре 1941 года назначен командующим войсками Южного Фронта. </a:t>
            </a:r>
            <a:endParaRPr lang="ru-RU" sz="2200" dirty="0"/>
          </a:p>
        </p:txBody>
      </p:sp>
      <p:pic>
        <p:nvPicPr>
          <p:cNvPr id="3074" name="Picture 2" descr="C:\Users\prd1\Desktop\макеева\малиновский\Rodion-Yakovlevich-Malinovskiy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2877932" cy="4029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2471726" cy="3071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71612"/>
            <a:ext cx="5072098" cy="42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   В июле 1942 года Малиновский был снят с должности командующего фронтом и назначен с понижением командующим 66-й армией, действовавшей севернее Сталинграда. </a:t>
            </a:r>
          </a:p>
          <a:p>
            <a:pPr marL="0" indent="0">
              <a:buNone/>
            </a:pPr>
            <a:r>
              <a:rPr lang="ru-RU" sz="2500" dirty="0" smtClean="0"/>
              <a:t>   С октября 1942 года - заместитель командующего войсками Воронежского фронта.</a:t>
            </a:r>
            <a:endParaRPr lang="ru-RU" dirty="0"/>
          </a:p>
        </p:txBody>
      </p:sp>
      <p:pic>
        <p:nvPicPr>
          <p:cNvPr id="4098" name="Picture 2" descr="C:\Users\prd1\Desktop\макеева\малиновский\Rodion-Yakovlevich-Malinovskiy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429919" cy="42148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1372</TotalTime>
  <Words>1073</Words>
  <PresentationFormat>Экран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 Государственное бюджетное учреждение культуры «Крымская республиканская универсальная научная библиотека  им. И. Я. Франко» Отдел периодических изданий</vt:lpstr>
      <vt:lpstr>МАЛИНОВСКИЙ  Родион Яковлевич  (1898 г. — 1967 г.)</vt:lpstr>
      <vt:lpstr>Карьера Родиона Малиновского:</vt:lpstr>
      <vt:lpstr>            Награды             Р. Я. Малиновского:</vt:lpstr>
      <vt:lpstr>                  Награды               Р. Я. Малиновского: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Библиография: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учреждение культуры «Крымская республиканская универсальная научная библиотека им. И. Я. Франко» Отдел периодических изданий</dc:title>
  <dc:creator>prd1</dc:creator>
  <cp:lastModifiedBy>prd1</cp:lastModifiedBy>
  <cp:revision>154</cp:revision>
  <dcterms:created xsi:type="dcterms:W3CDTF">2020-07-20T08:08:34Z</dcterms:created>
  <dcterms:modified xsi:type="dcterms:W3CDTF">2020-07-23T09:28:49Z</dcterms:modified>
</cp:coreProperties>
</file>