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1" r:id="rId3"/>
    <p:sldId id="262" r:id="rId4"/>
    <p:sldId id="257" r:id="rId5"/>
    <p:sldId id="259" r:id="rId6"/>
    <p:sldId id="261" r:id="rId7"/>
    <p:sldId id="265" r:id="rId8"/>
    <p:sldId id="266" r:id="rId9"/>
    <p:sldId id="258" r:id="rId10"/>
    <p:sldId id="260" r:id="rId11"/>
    <p:sldId id="267" r:id="rId12"/>
    <p:sldId id="263" r:id="rId13"/>
    <p:sldId id="268" r:id="rId14"/>
    <p:sldId id="264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astvu.com/_p/a/p/8/i/p8i9dm5aftu1nwr33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30000"/>
          </a:blip>
          <a:srcRect l="15941" t="10177" r="7714" b="27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857496"/>
            <a:ext cx="578647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128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Ялта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52"/>
            <a:ext cx="914400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Министерство культуры Республики Крым</a:t>
            </a:r>
          </a:p>
          <a:p>
            <a:pPr algn="ctr"/>
            <a:r>
              <a:rPr lang="ru-RU" sz="1700" dirty="0" smtClean="0"/>
              <a:t>Государственное бюджетное учреждение культуры</a:t>
            </a:r>
          </a:p>
          <a:p>
            <a:pPr algn="ctr"/>
            <a:r>
              <a:rPr lang="ru-RU" sz="1700" dirty="0" smtClean="0"/>
              <a:t> «Крымская республиканская универсальная научная библиотека им. И.Я. Франко»</a:t>
            </a:r>
          </a:p>
          <a:p>
            <a:pPr algn="ctr"/>
            <a:r>
              <a:rPr lang="ru-RU" sz="1700" dirty="0" smtClean="0"/>
              <a:t>Отдел редкой книги</a:t>
            </a:r>
            <a:endParaRPr lang="ru-RU" sz="1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Симферополь, 2020 г.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71475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Из цикла «Страницы прошлого листая»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5286388"/>
            <a:ext cx="500066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Times New Roman" pitchFamily="18" charset="0"/>
                <a:cs typeface="Aharoni" pitchFamily="2" charset="-79"/>
              </a:rPr>
              <a:t>Виртуальное краеведческое обозрение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785794"/>
            <a:ext cx="4786346" cy="5483245"/>
          </a:xfrm>
        </p:spPr>
        <p:txBody>
          <a:bodyPr>
            <a:normAutofit/>
          </a:bodyPr>
          <a:lstStyle/>
          <a:p>
            <a:r>
              <a:rPr lang="ru-RU" sz="1500" b="1" dirty="0" smtClean="0"/>
              <a:t>Дмитриев Владимир Николаевич </a:t>
            </a:r>
            <a:r>
              <a:rPr lang="ru-RU" sz="1500" dirty="0" smtClean="0"/>
              <a:t>(1839-1904).</a:t>
            </a:r>
          </a:p>
          <a:p>
            <a:pPr algn="just"/>
            <a:r>
              <a:rPr lang="ru-RU" sz="1600" dirty="0" smtClean="0"/>
              <a:t>          Лечение морскими купаньями в Ялте на южном берегу Крыма : руководство для купающихся, / составленное В. Н. </a:t>
            </a:r>
            <a:r>
              <a:rPr lang="ru-RU" sz="1600" dirty="0" err="1" smtClean="0"/>
              <a:t>Дмит-риевым</a:t>
            </a:r>
            <a:r>
              <a:rPr lang="ru-RU" sz="1600" dirty="0" smtClean="0"/>
              <a:t>, практикующим </a:t>
            </a:r>
            <a:r>
              <a:rPr lang="ru-RU" sz="1600" dirty="0" err="1" smtClean="0"/>
              <a:t>врачем</a:t>
            </a:r>
            <a:r>
              <a:rPr lang="ru-RU" sz="1600" dirty="0" smtClean="0"/>
              <a:t> в Ялте. – С.-Петербург : </a:t>
            </a:r>
            <a:r>
              <a:rPr lang="ru-RU" sz="1600" dirty="0" err="1" smtClean="0"/>
              <a:t>Типо-литография</a:t>
            </a:r>
            <a:r>
              <a:rPr lang="ru-RU" sz="1600" dirty="0" smtClean="0"/>
              <a:t> П.И. Шмидта..., 1883. – 214, [2] с.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500" dirty="0" smtClean="0"/>
              <a:t>«… в Ялте морское купанье не хуже, а </a:t>
            </a:r>
            <a:r>
              <a:rPr lang="ru-RU" sz="1500" dirty="0" err="1" smtClean="0"/>
              <a:t>социальныя</a:t>
            </a:r>
            <a:r>
              <a:rPr lang="ru-RU" sz="1500" dirty="0" smtClean="0"/>
              <a:t> и </a:t>
            </a:r>
            <a:r>
              <a:rPr lang="ru-RU" sz="1500" dirty="0" err="1" smtClean="0"/>
              <a:t>климатическия</a:t>
            </a:r>
            <a:r>
              <a:rPr lang="ru-RU" sz="1500" dirty="0" smtClean="0"/>
              <a:t> условия лучше, чем в других </a:t>
            </a:r>
            <a:r>
              <a:rPr lang="ru-RU" sz="1500" dirty="0" err="1" smtClean="0"/>
              <a:t>бадеортах</a:t>
            </a:r>
            <a:r>
              <a:rPr lang="ru-RU" sz="1500" dirty="0" smtClean="0"/>
              <a:t> </a:t>
            </a:r>
            <a:r>
              <a:rPr lang="ru-RU" sz="1500" dirty="0" err="1" smtClean="0"/>
              <a:t>Чернаго</a:t>
            </a:r>
            <a:r>
              <a:rPr lang="ru-RU" sz="1500" dirty="0" smtClean="0"/>
              <a:t> моря ...</a:t>
            </a:r>
          </a:p>
          <a:p>
            <a:pPr algn="just"/>
            <a:r>
              <a:rPr lang="ru-RU" sz="1500" dirty="0" smtClean="0"/>
              <a:t>Что касается социальных условий жизни в Ялте, то они с каждым годом заметно улучшаются … </a:t>
            </a:r>
          </a:p>
          <a:p>
            <a:pPr algn="just"/>
            <a:r>
              <a:rPr lang="ru-RU" sz="1500" dirty="0" smtClean="0"/>
              <a:t>На дороговизну, о которой прежде много кричали, теперь уже нет жалоб. Постройки растут как грибы …</a:t>
            </a:r>
          </a:p>
          <a:p>
            <a:pPr algn="just"/>
            <a:r>
              <a:rPr lang="ru-RU" sz="1500" dirty="0" smtClean="0"/>
              <a:t>Двенадцать лет тому назад Ялта могла вместить в себе не более 200 приезжих, а последних всегда было больше… Теперь же, по приблизительному </a:t>
            </a:r>
            <a:r>
              <a:rPr lang="ru-RU" sz="1500" dirty="0" err="1" smtClean="0"/>
              <a:t>разсчету</a:t>
            </a:r>
            <a:r>
              <a:rPr lang="ru-RU" sz="1500" dirty="0" smtClean="0"/>
              <a:t>, в Ялте можно поместить до 6000 приезжих …»</a:t>
            </a:r>
          </a:p>
          <a:p>
            <a:pPr algn="just"/>
            <a:endParaRPr lang="ru-RU" dirty="0"/>
          </a:p>
        </p:txBody>
      </p:sp>
      <p:pic>
        <p:nvPicPr>
          <p:cNvPr id="5" name="Содержимое 4" descr="P10705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6519" t="7767" r="15068" b="6336"/>
          <a:stretch>
            <a:fillRect/>
          </a:stretch>
        </p:blipFill>
        <p:spPr>
          <a:xfrm>
            <a:off x="5786446" y="857232"/>
            <a:ext cx="3071834" cy="514353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142984"/>
            <a:ext cx="4643470" cy="5411807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        </a:t>
            </a:r>
            <a:r>
              <a:rPr lang="ru-RU" sz="1600" b="1" dirty="0" smtClean="0"/>
              <a:t>Отчет Ялтинской городской управы </a:t>
            </a:r>
            <a:r>
              <a:rPr lang="ru-RU" sz="1600" dirty="0" smtClean="0"/>
              <a:t>по исполнению сметы доходов и расходов города Ялты за 1907 год. – Ялта : </a:t>
            </a:r>
            <a:r>
              <a:rPr lang="ru-RU" sz="1600" dirty="0" err="1" smtClean="0"/>
              <a:t>Типогра-фия</a:t>
            </a:r>
            <a:r>
              <a:rPr lang="ru-RU" sz="1600" dirty="0" smtClean="0"/>
              <a:t> "Труд" С. М. </a:t>
            </a:r>
            <a:r>
              <a:rPr lang="ru-RU" sz="1600" dirty="0" err="1" smtClean="0"/>
              <a:t>Ятовца</a:t>
            </a:r>
            <a:r>
              <a:rPr lang="ru-RU" sz="1600" dirty="0" smtClean="0"/>
              <a:t>, 1910. – 105, [1] с.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Отчет дает представление об источниках поступления денежных средств и о том, на что они были израсходованы Ялтинской городской управой в 1907 году. Представлен баланс наличных сумм на 1-е января 1908 г.</a:t>
            </a:r>
          </a:p>
          <a:p>
            <a:pPr algn="just"/>
            <a:r>
              <a:rPr lang="ru-RU" dirty="0" smtClean="0"/>
              <a:t>Одной из статей доходов находим: «За чтение книг и продажи каталогов с городской публичной библиотеки» назначено и получено 1000 рублей.</a:t>
            </a:r>
          </a:p>
          <a:p>
            <a:pPr algn="just"/>
            <a:r>
              <a:rPr lang="ru-RU" dirty="0" smtClean="0"/>
              <a:t>Ялтинскому комитету попечительства о народной трезвости на содержание библиотеки-читальни планировалось выделить 800 руб., но не сложилось, средства перешли на 1908 год.</a:t>
            </a:r>
          </a:p>
          <a:p>
            <a:pPr algn="just"/>
            <a:r>
              <a:rPr lang="ru-RU" dirty="0" smtClean="0"/>
              <a:t>Не в полном объеме была профинансирована статья «На содержание городской публичной библиотеки и выписку книг и газет». Вместо назначенных 2700 рублей действительно израсходовано было 2018 руб. 39 коп.</a:t>
            </a:r>
            <a:endParaRPr lang="ru-RU" dirty="0"/>
          </a:p>
        </p:txBody>
      </p:sp>
      <p:pic>
        <p:nvPicPr>
          <p:cNvPr id="5" name="Содержимое 4" descr="P10705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1139" t="5965" r="15659" b="5752"/>
          <a:stretch>
            <a:fillRect/>
          </a:stretch>
        </p:blipFill>
        <p:spPr>
          <a:xfrm>
            <a:off x="5429256" y="642918"/>
            <a:ext cx="3286148" cy="5286412"/>
          </a:xfrm>
        </p:spPr>
      </p:pic>
      <p:pic>
        <p:nvPicPr>
          <p:cNvPr id="6" name="Picture 3" descr="P:\Издательский отдел\Зав ИРО\logo 2.png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85721" y="214290"/>
            <a:ext cx="1785950" cy="669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1214422"/>
            <a:ext cx="4714908" cy="5340369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Городская библиотека имени                          В. А. </a:t>
            </a:r>
            <a:r>
              <a:rPr lang="ru-RU" sz="1600" b="1" dirty="0" err="1" smtClean="0"/>
              <a:t>Жуковскаго</a:t>
            </a:r>
            <a:r>
              <a:rPr lang="ru-RU" sz="1600" b="1" dirty="0" smtClean="0"/>
              <a:t>.</a:t>
            </a:r>
            <a:endParaRPr lang="ru-RU" sz="1600" dirty="0" smtClean="0"/>
          </a:p>
          <a:p>
            <a:pPr algn="just"/>
            <a:r>
              <a:rPr lang="ru-RU" sz="1600" dirty="0" smtClean="0"/>
              <a:t>          Каталог городской библиотеки имени           В. А. Жуковского в Ялте. </a:t>
            </a:r>
          </a:p>
          <a:p>
            <a:pPr algn="just"/>
            <a:r>
              <a:rPr lang="ru-RU" sz="1600" b="1" dirty="0" smtClean="0"/>
              <a:t>          Ч. 2</a:t>
            </a:r>
            <a:r>
              <a:rPr lang="ru-RU" sz="1600" dirty="0" smtClean="0"/>
              <a:t> : Отделы научные и специальные : (к 1-му января 1910 г.). – 2-е издание. – Ялта : Типография Н. Р. </a:t>
            </a:r>
            <a:r>
              <a:rPr lang="ru-RU" sz="1600" dirty="0" err="1" smtClean="0"/>
              <a:t>Лупандиной</a:t>
            </a:r>
            <a:r>
              <a:rPr lang="ru-RU" sz="1600" dirty="0" smtClean="0"/>
              <a:t>,  1910. – VII, [1], 255, [1] с.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        </a:t>
            </a:r>
            <a:r>
              <a:rPr lang="ru-RU" dirty="0" smtClean="0"/>
              <a:t>Каталог дает представление о составе фонда  городской библиотеки Ялты в 1910 году. Например, мы можем узнать, что в его составе имелось 245 изданий о Крыме, из них                     26 посвящены непосредственно Ялте.</a:t>
            </a:r>
          </a:p>
          <a:p>
            <a:pPr algn="just"/>
            <a:r>
              <a:rPr lang="ru-RU" dirty="0" smtClean="0"/>
              <a:t>        В состав фонда было включено                          115 наименований периодических изданий, из них 4 детских журнала, 15 на иностранных языках. Помимо общественно-политических и литературных журналов имелась и узконаправленная специальная периодика, например «Вегетарианский вестник», «Журнал новейших открытий и изобретений», «Спиритуалист», «Электротехник» и др.</a:t>
            </a:r>
            <a:endParaRPr lang="ru-RU" dirty="0"/>
          </a:p>
        </p:txBody>
      </p:sp>
      <p:pic>
        <p:nvPicPr>
          <p:cNvPr id="5" name="Содержимое 4" descr="P10705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563" t="6574" r="18250" b="7529"/>
          <a:stretch>
            <a:fillRect/>
          </a:stretch>
        </p:blipFill>
        <p:spPr>
          <a:xfrm>
            <a:off x="5429256" y="714356"/>
            <a:ext cx="3286148" cy="5143536"/>
          </a:xfrm>
        </p:spPr>
      </p:pic>
      <p:pic>
        <p:nvPicPr>
          <p:cNvPr id="6" name="Picture 3" descr="P:\Издательский отдел\Зав ИРО\logo 2.png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85721" y="214290"/>
            <a:ext cx="1785950" cy="669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642918"/>
            <a:ext cx="4643470" cy="5483245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Ялтинская городская общественная библиотека имени В. А. </a:t>
            </a:r>
            <a:r>
              <a:rPr lang="ru-RU" sz="1600" b="1" dirty="0" err="1" smtClean="0"/>
              <a:t>Жуковскаго</a:t>
            </a:r>
            <a:r>
              <a:rPr lang="ru-RU" sz="1600" b="1" dirty="0" smtClean="0"/>
              <a:t>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Отчет Ялтинской городской общественной библиотеки </a:t>
            </a:r>
            <a:r>
              <a:rPr lang="ru-RU" sz="1600" dirty="0" smtClean="0"/>
              <a:t>имени              </a:t>
            </a:r>
            <a:r>
              <a:rPr lang="ru-RU" sz="1600" dirty="0" smtClean="0"/>
              <a:t>В. А. </a:t>
            </a:r>
            <a:r>
              <a:rPr lang="ru-RU" sz="1600" dirty="0" err="1" smtClean="0"/>
              <a:t>Жуковскаго</a:t>
            </a:r>
            <a:r>
              <a:rPr lang="ru-RU" sz="1600" dirty="0" smtClean="0"/>
              <a:t> за 1915-й год. – В Ялте : Поставщик двора его величества Типография Н. Р. </a:t>
            </a:r>
            <a:r>
              <a:rPr lang="ru-RU" sz="1600" dirty="0" err="1" smtClean="0"/>
              <a:t>Лупандиной</a:t>
            </a:r>
            <a:r>
              <a:rPr lang="ru-RU" sz="1600" dirty="0" smtClean="0"/>
              <a:t>, [1916]. –  25, [1] с.</a:t>
            </a:r>
          </a:p>
          <a:p>
            <a:endParaRPr lang="ru-RU" sz="1600" dirty="0" smtClean="0"/>
          </a:p>
          <a:p>
            <a:pPr algn="just"/>
            <a:r>
              <a:rPr lang="ru-RU" dirty="0" smtClean="0"/>
              <a:t>«1915-й – тринадцатый год деятельности Ялтинской Городской общественной библиотеки. Отмеченное под влиянием великой Отечественной войны в 1914 г. сокращение общей деятельности Библиотеки особенно характеризует и первую половину </a:t>
            </a:r>
            <a:r>
              <a:rPr lang="ru-RU" dirty="0" err="1" smtClean="0"/>
              <a:t>отчетнаго</a:t>
            </a:r>
            <a:r>
              <a:rPr lang="ru-RU" dirty="0" smtClean="0"/>
              <a:t> года, но начиная с июля мес. число подписчиков, а также сравнительно и число посетителей </a:t>
            </a:r>
            <a:r>
              <a:rPr lang="ru-RU" dirty="0" err="1" smtClean="0"/>
              <a:t>читальнаго</a:t>
            </a:r>
            <a:r>
              <a:rPr lang="ru-RU" dirty="0" smtClean="0"/>
              <a:t> зала, постепенно увеличивалось до конца года, так что наличность подписчиков на 1-е января 1916 г. на 50% превосходила среднюю ежемесячную цифру подписчиков Библиотеки до войны».</a:t>
            </a:r>
          </a:p>
          <a:p>
            <a:pPr algn="just"/>
            <a:endParaRPr lang="ru-RU" dirty="0"/>
          </a:p>
        </p:txBody>
      </p:sp>
      <p:pic>
        <p:nvPicPr>
          <p:cNvPr id="5" name="Содержимое 4" descr="P10705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1761" t="5381" r="18263" b="11108"/>
          <a:stretch>
            <a:fillRect/>
          </a:stretch>
        </p:blipFill>
        <p:spPr>
          <a:xfrm>
            <a:off x="5159833" y="373402"/>
            <a:ext cx="3627009" cy="577024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472" y="1142960"/>
            <a:ext cx="4114800" cy="57150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1900" b="1" dirty="0" smtClean="0"/>
              <a:t>Годовой отчет о средствах</a:t>
            </a:r>
            <a:r>
              <a:rPr lang="ru-RU" sz="1900" dirty="0" smtClean="0"/>
              <a:t> и деятельности комитета Ялтинской общины сестер милосердия "Всех скорбящих радость" </a:t>
            </a:r>
            <a:r>
              <a:rPr lang="ru-RU" sz="1900" dirty="0" err="1" smtClean="0"/>
              <a:t>Российскаго</a:t>
            </a:r>
            <a:r>
              <a:rPr lang="ru-RU" sz="1900" dirty="0" smtClean="0"/>
              <a:t> Общества </a:t>
            </a:r>
            <a:r>
              <a:rPr lang="ru-RU" sz="1900" dirty="0" err="1" smtClean="0"/>
              <a:t>Краснаго</a:t>
            </a:r>
            <a:r>
              <a:rPr lang="ru-RU" sz="1900" dirty="0" smtClean="0"/>
              <a:t> креста за 1911 год. – Ялта : Типография Н. Р. </a:t>
            </a:r>
            <a:r>
              <a:rPr lang="ru-RU" sz="1900" dirty="0" err="1" smtClean="0"/>
              <a:t>Лупандиной</a:t>
            </a:r>
            <a:r>
              <a:rPr lang="ru-RU" sz="1900" dirty="0" smtClean="0"/>
              <a:t>, 1912. – 47, [1] с.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«Деятельность сестер милосердия Ялтинской Общины в отчетном году заключалась , как и прежде, в дежурствах у больных в лечебных учреждениях как общины, так и в частных и общественных и на частных квартирах в городе и в окрестностях, в работе при аптеке и амбулатории, по хозяйству в Общине и на даче «</a:t>
            </a:r>
            <a:r>
              <a:rPr lang="ru-RU" sz="1600" dirty="0" err="1" smtClean="0"/>
              <a:t>Джемиет</a:t>
            </a:r>
            <a:r>
              <a:rPr lang="ru-RU" sz="1600" dirty="0" smtClean="0"/>
              <a:t>» и в служении бедным; </a:t>
            </a:r>
            <a:r>
              <a:rPr lang="ru-RU" sz="1600" dirty="0" err="1" smtClean="0"/>
              <a:t>испытуемыя-ученицы</a:t>
            </a:r>
            <a:r>
              <a:rPr lang="ru-RU" sz="1600" dirty="0" smtClean="0"/>
              <a:t> помимо того, слушали лекции г.г. врачей по уходу за больными и ранеными в Общине и находились на практических занятиях в амбулатории и в частных хирургических лечебницах».</a:t>
            </a:r>
          </a:p>
          <a:p>
            <a:pPr algn="just"/>
            <a:r>
              <a:rPr lang="ru-RU" sz="1600" dirty="0" smtClean="0"/>
              <a:t>«Переходя к материальной стороне Ялтинской Общины сестер милосердия, прежде всего необходимо отметить, что ЕЯ ИМПЕРАТОРСКОЕ ВЕЛИЧЕСТВО ГОСУДАРЫНЯ ИМПЕРАТРИЦА АЛЕКСАНДРА ФЕДОРОВНА, в </a:t>
            </a:r>
            <a:r>
              <a:rPr lang="ru-RU" sz="1600" dirty="0" err="1" smtClean="0"/>
              <a:t>высокомилостивом</a:t>
            </a:r>
            <a:r>
              <a:rPr lang="ru-RU" sz="1600" dirty="0" smtClean="0"/>
              <a:t> внимании к деятельности Ялтинской Общины сестер милосердия, ВСЕМИЛОСТИВЕЙШЕ соизволила пожаловать на нужды Общины 6.000 рублей, из суммы, вырученной от устройства ЕЯ ВЕЛИЧЕСТВОМ 25–26 Сентября в Ялте базара в пользу благотворительных учреждений города».</a:t>
            </a:r>
          </a:p>
          <a:p>
            <a:pPr algn="just"/>
            <a:endParaRPr lang="ru-RU" sz="1600" dirty="0"/>
          </a:p>
        </p:txBody>
      </p:sp>
      <p:pic>
        <p:nvPicPr>
          <p:cNvPr id="5" name="Содержимое 4" descr="P10705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572" t="7767" r="13485" b="371"/>
          <a:stretch>
            <a:fillRect/>
          </a:stretch>
        </p:blipFill>
        <p:spPr>
          <a:xfrm>
            <a:off x="5143504" y="642918"/>
            <a:ext cx="3500462" cy="5500726"/>
          </a:xfrm>
        </p:spPr>
      </p:pic>
      <p:pic>
        <p:nvPicPr>
          <p:cNvPr id="6" name="Picture 3" descr="P:\Издательский отдел\Зав ИРО\logo 2.png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85721" y="214290"/>
            <a:ext cx="1785950" cy="669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571480"/>
            <a:ext cx="4357718" cy="57150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b="1" dirty="0" smtClean="0"/>
              <a:t>Попечительное общество о</a:t>
            </a:r>
            <a:r>
              <a:rPr lang="ru-RU" sz="1600" dirty="0" smtClean="0"/>
              <a:t> детском приюте "Ясли Заречья" в Ялте. - Ялта : Типография Н. Р. </a:t>
            </a:r>
            <a:r>
              <a:rPr lang="ru-RU" sz="1600" dirty="0" err="1" smtClean="0"/>
              <a:t>Лупандиной</a:t>
            </a:r>
            <a:r>
              <a:rPr lang="ru-RU" sz="1600" dirty="0" smtClean="0"/>
              <a:t> в Ялте, 1917. - 17, [1] с.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dirty="0" smtClean="0"/>
              <a:t>«В виду того, что часто приходится слышать вопросы: что делают дети в приюте, дают ли им обед? и т. п., Правление считает полезным ознакомить интересующихся лиц с общим строем жизни в приюте, остающимся почти неизменным с самого открытия его. … Больше всего стараются приучить детей к труду, правдивости и добрым взаимным отношениям.</a:t>
            </a:r>
          </a:p>
          <a:p>
            <a:pPr algn="just"/>
            <a:r>
              <a:rPr lang="ru-RU" dirty="0" smtClean="0"/>
              <a:t>Интересен эпизод при прощании с группой детей, покидавших приют и поступавших в школу: им было высказано пожелание не забывать того, чему их учили в приюте. На вопрос – что же они больше помнят – одни сказали: учили молиться, </a:t>
            </a:r>
            <a:r>
              <a:rPr lang="ru-RU" dirty="0" err="1" smtClean="0"/>
              <a:t>другия</a:t>
            </a:r>
            <a:r>
              <a:rPr lang="ru-RU" dirty="0" smtClean="0"/>
              <a:t> – читать и писать. А одна девочка сказала: учили чтоб мы были хорошие </a:t>
            </a:r>
            <a:r>
              <a:rPr lang="ru-RU" dirty="0" err="1" smtClean="0"/>
              <a:t>человеки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Эти наивные слова, </a:t>
            </a:r>
            <a:r>
              <a:rPr lang="ru-RU" dirty="0" err="1" smtClean="0"/>
              <a:t>вызвавшия</a:t>
            </a:r>
            <a:r>
              <a:rPr lang="ru-RU" dirty="0" smtClean="0"/>
              <a:t> дружный хохот других более грамотных детей, явились </a:t>
            </a:r>
            <a:r>
              <a:rPr lang="ru-RU" dirty="0" err="1" smtClean="0"/>
              <a:t>как-бы</a:t>
            </a:r>
            <a:r>
              <a:rPr lang="ru-RU" dirty="0" smtClean="0"/>
              <a:t> подтверждением того, что такова и должна быть главная задача всякого </a:t>
            </a:r>
            <a:r>
              <a:rPr lang="ru-RU" dirty="0" err="1" smtClean="0"/>
              <a:t>воспитательнаго</a:t>
            </a:r>
            <a:r>
              <a:rPr lang="ru-RU" dirty="0" smtClean="0"/>
              <a:t> учреждения</a:t>
            </a:r>
          </a:p>
          <a:p>
            <a:pPr algn="just"/>
            <a:r>
              <a:rPr lang="ru-RU" dirty="0" smtClean="0"/>
              <a:t>Приют не только кормит, но и воспитывает! будущих людей».</a:t>
            </a:r>
          </a:p>
          <a:p>
            <a:pPr algn="just"/>
            <a:endParaRPr lang="ru-RU" dirty="0"/>
          </a:p>
        </p:txBody>
      </p:sp>
      <p:pic>
        <p:nvPicPr>
          <p:cNvPr id="5" name="Содержимое 4" descr="P10705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563" t="1802" r="16659" b="6336"/>
          <a:stretch>
            <a:fillRect/>
          </a:stretch>
        </p:blipFill>
        <p:spPr>
          <a:xfrm>
            <a:off x="5143504" y="428604"/>
            <a:ext cx="3357586" cy="550072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:\Издательский отдел\Зав ИРО\logo 2.png"/>
          <p:cNvPicPr>
            <a:picLocks noChangeAspect="1" noChangeArrowheads="1"/>
          </p:cNvPicPr>
          <p:nvPr/>
        </p:nvPicPr>
        <p:blipFill>
          <a:blip r:embed="rId2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85721" y="214290"/>
            <a:ext cx="1785950" cy="6692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357298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Arial" pitchFamily="34" charset="0"/>
              </a:rPr>
              <a:t>Обозрение представило вашему вниманию некоторые краеведческие издания по истории Ялты, хранящиеся в отделе редкой книги. Для углубленного изучения вопроса ждем Вас в Крымской республиканской универсальной научной библиотеки им. И. Я. Франко.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429000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СПАСИБО ЗА ПРОСМОТР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!</a:t>
            </a:r>
            <a:endParaRPr lang="ru-RU" sz="6000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5072074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Презентацию подготовила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Колоколова О.В.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6150115"/>
            <a:ext cx="65722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Для  оформления титульного слайда было использовано изображение с Интернет-ресурса </a:t>
            </a:r>
            <a:r>
              <a:rPr lang="en-US" sz="600" dirty="0" smtClean="0"/>
              <a:t>https://yandex.ru/images/search?text=%D1%8F%D0%BB%D1%82%D0%B0%20%D1%81%D1%82%D0%B0%D1%80%D0%B8%D0%BD%D0%BD%D1%8B%D0%B5%20%D1%84%D0%BE%D1%82%D0%BE%20%D1%86%D0%B2%D0%B5%D1%82%D0%BD%D1%8B%D0%B5&amp;family=yes&amp;lr=146&amp;pos=9&amp;img_url=https%3A%2F%2Fpastvu.com%2F_p%2Fa%2Fp%2F8%2Fi%2Fp8i9dm5aftu1nwr339.jpg&amp;rpt=simage</a:t>
            </a:r>
            <a:endParaRPr lang="ru-RU" sz="1100" dirty="0" smtClean="0"/>
          </a:p>
          <a:p>
            <a:endParaRPr lang="ru-RU" sz="11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100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128370"/>
            <a:ext cx="7143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 smtClean="0"/>
              <a:t>        В </a:t>
            </a:r>
            <a:r>
              <a:rPr lang="ru-RU" dirty="0" smtClean="0"/>
              <a:t>1837 году император Николай </a:t>
            </a:r>
            <a:r>
              <a:rPr lang="en-US" dirty="0" smtClean="0"/>
              <a:t>I</a:t>
            </a:r>
            <a:r>
              <a:rPr lang="ru-RU" dirty="0" smtClean="0"/>
              <a:t> повелел преобразовать поселок Ялту в уездный город Таврической губернии, но новый городок стал заметно расти только с семидесятых годов </a:t>
            </a:r>
            <a:r>
              <a:rPr lang="en-US" dirty="0" smtClean="0"/>
              <a:t>XIX</a:t>
            </a:r>
            <a:r>
              <a:rPr lang="ru-RU" dirty="0" smtClean="0"/>
              <a:t> столетия, когда врач С. П. Боткин стал посылать в Ялту своих </a:t>
            </a:r>
            <a:r>
              <a:rPr lang="ru-RU" dirty="0" smtClean="0"/>
              <a:t>больных </a:t>
            </a:r>
            <a:r>
              <a:rPr lang="en-US" dirty="0" smtClean="0"/>
              <a:t>[</a:t>
            </a:r>
            <a:r>
              <a:rPr lang="ru-RU" dirty="0" smtClean="0"/>
              <a:t>Косарев </a:t>
            </a:r>
            <a:r>
              <a:rPr lang="ru-RU" dirty="0" smtClean="0"/>
              <a:t>В.И. Ялта </a:t>
            </a:r>
            <a:r>
              <a:rPr lang="ru-RU" dirty="0" smtClean="0"/>
              <a:t>горно-приморская </a:t>
            </a:r>
            <a:r>
              <a:rPr lang="ru-RU" dirty="0" smtClean="0"/>
              <a:t>станция. </a:t>
            </a:r>
            <a:r>
              <a:rPr lang="ru-RU" dirty="0" smtClean="0"/>
              <a:t>– </a:t>
            </a:r>
            <a:r>
              <a:rPr lang="ru-RU" dirty="0" smtClean="0"/>
              <a:t>Ялта, 1913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  <a:endParaRPr lang="ru-RU" dirty="0" smtClean="0"/>
          </a:p>
          <a:p>
            <a:pPr algn="just">
              <a:spcBef>
                <a:spcPts val="600"/>
              </a:spcBef>
            </a:pPr>
            <a:r>
              <a:rPr lang="ru-RU" dirty="0" smtClean="0"/>
              <a:t>        Специалисты </a:t>
            </a:r>
            <a:r>
              <a:rPr lang="ru-RU" dirty="0" smtClean="0"/>
              <a:t>отдела редкой книги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dirty="0" smtClean="0"/>
              <a:t>Центральной библиотеки Крыма приглашают вас познакомиться с литературой о жемчужине Крыма – красавице Ялте. Обозрение условно разделено на несколько тематических блоков: история становления города, лечебные средства, культурная и общественная жизнь города.  Внутри блоков материал расположен в хронологическом порядке.</a:t>
            </a:r>
          </a:p>
          <a:p>
            <a:pPr lvl="0" algn="just">
              <a:spcBef>
                <a:spcPts val="600"/>
              </a:spcBef>
            </a:pPr>
            <a:r>
              <a:rPr lang="ru-RU" dirty="0" smtClean="0">
                <a:ea typeface="Times New Roman" pitchFamily="18" charset="0"/>
                <a:cs typeface="Aharoni" pitchFamily="2" charset="-79"/>
              </a:rPr>
              <a:t>       </a:t>
            </a:r>
            <a:r>
              <a:rPr lang="ru-RU" dirty="0" smtClean="0">
                <a:ea typeface="Times New Roman" pitchFamily="18" charset="0"/>
                <a:cs typeface="Aharoni" pitchFamily="2" charset="-79"/>
              </a:rPr>
              <a:t>Обращаем </a:t>
            </a:r>
            <a:r>
              <a:rPr lang="ru-RU" dirty="0" smtClean="0">
                <a:ea typeface="Times New Roman" pitchFamily="18" charset="0"/>
                <a:cs typeface="Aharoni" pitchFamily="2" charset="-79"/>
              </a:rPr>
              <a:t>внимание, что при составлении обозрения сохранена дореволюционная орфография русского языка.</a:t>
            </a:r>
          </a:p>
        </p:txBody>
      </p:sp>
      <p:pic>
        <p:nvPicPr>
          <p:cNvPr id="3" name="Picture 3" descr="P:\Издательский отдел\Зав ИРО\logo 2.png"/>
          <p:cNvPicPr>
            <a:picLocks noChangeAspect="1" noChangeArrowheads="1"/>
          </p:cNvPicPr>
          <p:nvPr/>
        </p:nvPicPr>
        <p:blipFill>
          <a:blip r:embed="rId2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85721" y="214290"/>
            <a:ext cx="1785950" cy="669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142984"/>
            <a:ext cx="75009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«В последнее время стало также выясняться, что и у нас в России оказалось возможным иметь и минеральные воды, и </a:t>
            </a:r>
            <a:r>
              <a:rPr lang="ru-RU" dirty="0" err="1" smtClean="0"/>
              <a:t>морския</a:t>
            </a:r>
            <a:r>
              <a:rPr lang="ru-RU" dirty="0" smtClean="0"/>
              <a:t> купанья, и </a:t>
            </a:r>
            <a:r>
              <a:rPr lang="ru-RU" dirty="0" err="1" smtClean="0"/>
              <a:t>климатолечебныя</a:t>
            </a:r>
            <a:r>
              <a:rPr lang="ru-RU" dirty="0" smtClean="0"/>
              <a:t> местности, </a:t>
            </a:r>
            <a:r>
              <a:rPr lang="ru-RU" dirty="0" err="1" smtClean="0"/>
              <a:t>которыя</a:t>
            </a:r>
            <a:r>
              <a:rPr lang="ru-RU" dirty="0" smtClean="0"/>
              <a:t> могут избавить от заграничной поездки громадное большинство русских больных …</a:t>
            </a:r>
          </a:p>
          <a:p>
            <a:pPr algn="just"/>
            <a:r>
              <a:rPr lang="ru-RU" dirty="0" smtClean="0"/>
              <a:t>	Ялта, как место для лечения климатом, кумысом, сывороткой, виноградом, морскими купаньями и привозными минеральными водами, получила известность в нашем врачебном мире гораздо позднее других русских лечебных мест, но и за это короткое время она успела упрочить свою целебную славу. Благодаря постепенно увеличивающемуся приезду больных, убедившихся в лечебных достоинствах Ялты, она в </a:t>
            </a:r>
            <a:r>
              <a:rPr lang="ru-RU" dirty="0" err="1" smtClean="0"/>
              <a:t>какия-нибудь</a:t>
            </a:r>
            <a:r>
              <a:rPr lang="ru-RU" dirty="0" smtClean="0"/>
              <a:t> десять, двенадцать лет превратилась из грязной, бедной деревушки в хорошенький городок, который по жизненным удобствам для больных уступит разве только знаменитым, модным лечебным местностям за границей, </a:t>
            </a:r>
            <a:r>
              <a:rPr lang="ru-RU" dirty="0" err="1" smtClean="0"/>
              <a:t>которыя</a:t>
            </a:r>
            <a:r>
              <a:rPr lang="ru-RU" dirty="0" smtClean="0"/>
              <a:t> посещаются больными не десятки, а уже сотни лет».</a:t>
            </a:r>
          </a:p>
          <a:p>
            <a:pPr algn="just"/>
            <a:r>
              <a:rPr lang="ru-RU" dirty="0" smtClean="0"/>
              <a:t>						В. Н. Дмитриев </a:t>
            </a:r>
            <a:endParaRPr lang="ru-RU" dirty="0"/>
          </a:p>
        </p:txBody>
      </p:sp>
      <p:pic>
        <p:nvPicPr>
          <p:cNvPr id="3" name="Picture 3" descr="P:\Издательский отдел\Зав ИРО\logo 2.png"/>
          <p:cNvPicPr>
            <a:picLocks noChangeAspect="1" noChangeArrowheads="1"/>
          </p:cNvPicPr>
          <p:nvPr/>
        </p:nvPicPr>
        <p:blipFill>
          <a:blip r:embed="rId2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85721" y="214290"/>
            <a:ext cx="1785950" cy="669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1142960"/>
            <a:ext cx="4357718" cy="4929246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 smtClean="0"/>
              <a:t>Галахов С.</a:t>
            </a:r>
          </a:p>
          <a:p>
            <a:pPr algn="just"/>
            <a:r>
              <a:rPr lang="ru-RU" sz="2900" b="1" dirty="0" smtClean="0"/>
              <a:t>          </a:t>
            </a:r>
            <a:r>
              <a:rPr lang="ru-RU" sz="2900" dirty="0" smtClean="0"/>
              <a:t>Из Ялты, с </a:t>
            </a:r>
            <a:r>
              <a:rPr lang="ru-RU" sz="2900" dirty="0" err="1" smtClean="0"/>
              <a:t>Южнаго</a:t>
            </a:r>
            <a:r>
              <a:rPr lang="ru-RU" sz="2900" dirty="0" smtClean="0"/>
              <a:t> берега Крыма /           С. Галахов. – Симферополь : В типографии </a:t>
            </a:r>
            <a:r>
              <a:rPr lang="ru-RU" sz="2900" dirty="0" err="1" smtClean="0"/>
              <a:t>Таврическаго</a:t>
            </a:r>
            <a:r>
              <a:rPr lang="ru-RU" sz="2900" dirty="0" smtClean="0"/>
              <a:t> </a:t>
            </a:r>
            <a:r>
              <a:rPr lang="ru-RU" sz="2900" dirty="0" err="1" smtClean="0"/>
              <a:t>губернскаго</a:t>
            </a:r>
            <a:r>
              <a:rPr lang="ru-RU" sz="2900" dirty="0" smtClean="0"/>
              <a:t> правления, [не ранее 1866]. – 17, [1] с.</a:t>
            </a:r>
          </a:p>
          <a:p>
            <a:pPr algn="just"/>
            <a:endParaRPr lang="ru-RU" dirty="0" smtClean="0"/>
          </a:p>
          <a:p>
            <a:pPr algn="just"/>
            <a:r>
              <a:rPr lang="ru-RU" sz="2200" dirty="0" smtClean="0"/>
              <a:t>«Общественных развлечений в Ялте, точно нет, но это вероятно потому, что на них еще не явилась потребность. Собственно между жителями Ялты, состоящей всего из 44-х домов или дворов, нет ни одного </a:t>
            </a:r>
            <a:r>
              <a:rPr lang="ru-RU" sz="2200" dirty="0" err="1" smtClean="0"/>
              <a:t>достаточнаго</a:t>
            </a:r>
            <a:r>
              <a:rPr lang="ru-RU" sz="2200" dirty="0" smtClean="0"/>
              <a:t> лица которое могло бы решиться рискнуть своим последним небольшим капиталом, для устройства какого либо </a:t>
            </a:r>
            <a:r>
              <a:rPr lang="ru-RU" sz="2200" dirty="0" err="1" smtClean="0"/>
              <a:t>увеселительнаго</a:t>
            </a:r>
            <a:r>
              <a:rPr lang="ru-RU" sz="2200" dirty="0" smtClean="0"/>
              <a:t> учреждения для публики, без уверенности достигнуть этой цели и извлечь из сего, хотя небольшую для себя выгоду; весьма ограниченное число постоянных жителей, по недостаточности денежных своих средств, едва находят возможность удовлетворять наиболее необходимым потребностям жизни, а приезжие, которых всего в течении лета перебывает семейств до 20ти (не считая проезжающих и останавливающихся в Ялте на два и на три дня) большею </a:t>
            </a:r>
            <a:r>
              <a:rPr lang="ru-RU" sz="2200" dirty="0" err="1" smtClean="0"/>
              <a:t>частию</a:t>
            </a:r>
            <a:r>
              <a:rPr lang="ru-RU" sz="2200" dirty="0" smtClean="0"/>
              <a:t> имеют </a:t>
            </a:r>
            <a:r>
              <a:rPr lang="ru-RU" sz="2200" dirty="0" err="1" smtClean="0"/>
              <a:t>целию</a:t>
            </a:r>
            <a:r>
              <a:rPr lang="ru-RU" sz="2200" dirty="0" smtClean="0"/>
              <a:t> пользоваться морскими купаньями, любоваться живописными местоположениями и красотами природы, прогуливаться по окрестностям, извлекать пользу для здоровья от пребывания в здешнем благодатном климате».</a:t>
            </a:r>
          </a:p>
          <a:p>
            <a:pPr algn="just"/>
            <a:endParaRPr lang="ru-RU" dirty="0"/>
          </a:p>
        </p:txBody>
      </p:sp>
      <p:pic>
        <p:nvPicPr>
          <p:cNvPr id="7" name="Содержимое 6" descr="P10705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553" t="8960" r="13468" b="1564"/>
          <a:stretch>
            <a:fillRect/>
          </a:stretch>
        </p:blipFill>
        <p:spPr>
          <a:xfrm>
            <a:off x="5214942" y="928670"/>
            <a:ext cx="3500462" cy="5357850"/>
          </a:xfrm>
        </p:spPr>
      </p:pic>
      <p:pic>
        <p:nvPicPr>
          <p:cNvPr id="5" name="Picture 3" descr="P:\Издательский отдел\Зав ИРО\logo 2.png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85721" y="214290"/>
            <a:ext cx="1785950" cy="669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14348" y="1000108"/>
            <a:ext cx="4400552" cy="562612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900" dirty="0" smtClean="0"/>
              <a:t>        </a:t>
            </a:r>
            <a:r>
              <a:rPr lang="ru-RU" sz="1700" b="1" dirty="0" smtClean="0"/>
              <a:t>Смета Ялтинских городских доходов </a:t>
            </a:r>
            <a:r>
              <a:rPr lang="ru-RU" sz="1700" dirty="0" smtClean="0"/>
              <a:t>на 1881 год. – Симферополь : Типография Спиро, 1881. </a:t>
            </a:r>
            <a:r>
              <a:rPr lang="ru-RU" sz="1900" dirty="0" smtClean="0"/>
              <a:t>–</a:t>
            </a:r>
            <a:r>
              <a:rPr lang="ru-RU" sz="1700" dirty="0" smtClean="0"/>
              <a:t> 31, [1] с. – </a:t>
            </a:r>
            <a:r>
              <a:rPr lang="ru-RU" sz="1700" dirty="0" err="1" smtClean="0"/>
              <a:t>Загл</a:t>
            </a:r>
            <a:r>
              <a:rPr lang="ru-RU" sz="1700" dirty="0" smtClean="0"/>
              <a:t>. обл. : Роспись доходов и расходов города Ялты на 1881 год.</a:t>
            </a:r>
            <a:endParaRPr lang="ru-RU" sz="1900" dirty="0" smtClean="0"/>
          </a:p>
          <a:p>
            <a:pPr algn="just"/>
            <a:endParaRPr lang="ru-RU" sz="1600" dirty="0" smtClean="0"/>
          </a:p>
          <a:p>
            <a:pPr algn="ctr"/>
            <a:r>
              <a:rPr lang="ru-RU" sz="1500" dirty="0" smtClean="0"/>
              <a:t>Доходы:</a:t>
            </a:r>
          </a:p>
          <a:p>
            <a:pPr marL="400050" indent="-400050" algn="just">
              <a:buAutoNum type="romanUcPeriod"/>
            </a:pPr>
            <a:r>
              <a:rPr lang="ru-RU" sz="1500" dirty="0" smtClean="0"/>
              <a:t>Доходы с городских имуществ и оброчных статей</a:t>
            </a:r>
          </a:p>
          <a:p>
            <a:pPr marL="400050" indent="-400050" algn="just">
              <a:buAutoNum type="romanUcPeriod"/>
            </a:pPr>
            <a:r>
              <a:rPr lang="ru-RU" sz="1500" dirty="0" smtClean="0"/>
              <a:t>Налоги на </a:t>
            </a:r>
            <a:r>
              <a:rPr lang="ru-RU" sz="1500" dirty="0" err="1" smtClean="0"/>
              <a:t>движимыя</a:t>
            </a:r>
            <a:r>
              <a:rPr lang="ru-RU" sz="1500" dirty="0" smtClean="0"/>
              <a:t> имущества</a:t>
            </a:r>
          </a:p>
          <a:p>
            <a:pPr marL="400050" indent="-400050" algn="just">
              <a:buAutoNum type="romanUcPeriod"/>
            </a:pPr>
            <a:r>
              <a:rPr lang="ru-RU" sz="1500" dirty="0" smtClean="0"/>
              <a:t>Налоги на промышленников</a:t>
            </a:r>
          </a:p>
          <a:p>
            <a:pPr marL="400050" indent="-400050" algn="just">
              <a:buAutoNum type="romanUcPeriod"/>
            </a:pPr>
            <a:r>
              <a:rPr lang="ru-RU" sz="1500" dirty="0" smtClean="0"/>
              <a:t>Нотариальные сборы в пользу города</a:t>
            </a:r>
          </a:p>
          <a:p>
            <a:pPr marL="400050" indent="-400050" algn="just">
              <a:buAutoNum type="romanUcPeriod"/>
            </a:pPr>
            <a:r>
              <a:rPr lang="ru-RU" sz="1500" dirty="0" smtClean="0"/>
              <a:t>Разные доходы</a:t>
            </a:r>
          </a:p>
          <a:p>
            <a:pPr marL="400050" indent="-400050" algn="just"/>
            <a:r>
              <a:rPr lang="ru-RU" sz="1500" dirty="0" smtClean="0"/>
              <a:t>Всего доходов: 33769 руб. 45 коп.</a:t>
            </a:r>
          </a:p>
          <a:p>
            <a:pPr marL="400050" indent="-400050" algn="just"/>
            <a:endParaRPr lang="ru-RU" sz="1500" dirty="0" smtClean="0"/>
          </a:p>
          <a:p>
            <a:pPr marL="400050" indent="-400050" algn="ctr"/>
            <a:r>
              <a:rPr lang="ru-RU" sz="1500" dirty="0" smtClean="0"/>
              <a:t>Расходы:</a:t>
            </a:r>
          </a:p>
          <a:p>
            <a:pPr marL="400050" indent="-400050" algn="just">
              <a:buAutoNum type="romanUcPeriod"/>
            </a:pPr>
            <a:r>
              <a:rPr lang="ru-RU" sz="1500" dirty="0" smtClean="0"/>
              <a:t>Отпуск сумм разным учреждениям</a:t>
            </a:r>
          </a:p>
          <a:p>
            <a:pPr marL="400050" indent="-400050" algn="just">
              <a:buAutoNum type="romanUcPeriod"/>
            </a:pPr>
            <a:r>
              <a:rPr lang="ru-RU" sz="1500" dirty="0" smtClean="0"/>
              <a:t>Содержание полиции</a:t>
            </a:r>
          </a:p>
          <a:p>
            <a:pPr marL="400050" indent="-400050" algn="just">
              <a:buAutoNum type="romanUcPeriod"/>
            </a:pPr>
            <a:r>
              <a:rPr lang="ru-RU" sz="1500" dirty="0" smtClean="0"/>
              <a:t>Содержание воинской части</a:t>
            </a:r>
          </a:p>
          <a:p>
            <a:pPr marL="400050" indent="-400050" algn="just">
              <a:buAutoNum type="romanUcPeriod"/>
            </a:pPr>
            <a:r>
              <a:rPr lang="ru-RU" sz="1500" dirty="0" smtClean="0"/>
              <a:t>Содержание тюремной части</a:t>
            </a:r>
          </a:p>
          <a:p>
            <a:pPr marL="400050" indent="-400050" algn="just">
              <a:buAutoNum type="romanUcPeriod"/>
            </a:pPr>
            <a:r>
              <a:rPr lang="ru-RU" sz="1500" dirty="0" smtClean="0"/>
              <a:t>Содержание </a:t>
            </a:r>
            <a:r>
              <a:rPr lang="ru-RU" sz="1500" dirty="0" err="1" smtClean="0"/>
              <a:t>городскаго</a:t>
            </a:r>
            <a:r>
              <a:rPr lang="ru-RU" sz="1500" dirty="0" smtClean="0"/>
              <a:t> </a:t>
            </a:r>
            <a:r>
              <a:rPr lang="ru-RU" sz="1500" dirty="0" err="1" smtClean="0"/>
              <a:t>общественнаго</a:t>
            </a:r>
            <a:r>
              <a:rPr lang="ru-RU" sz="1500" dirty="0" smtClean="0"/>
              <a:t> управления</a:t>
            </a:r>
          </a:p>
          <a:p>
            <a:pPr marL="400050" indent="-400050" algn="just">
              <a:buAutoNum type="romanUcPeriod"/>
            </a:pPr>
            <a:r>
              <a:rPr lang="ru-RU" sz="1500" dirty="0" smtClean="0"/>
              <a:t>Врачебная часть</a:t>
            </a:r>
          </a:p>
          <a:p>
            <a:pPr marL="400050" indent="-400050" algn="just">
              <a:buAutoNum type="romanUcPeriod"/>
            </a:pPr>
            <a:r>
              <a:rPr lang="ru-RU" sz="1500" dirty="0" smtClean="0"/>
              <a:t>Техническая часть</a:t>
            </a:r>
          </a:p>
          <a:p>
            <a:pPr marL="400050" indent="-400050" algn="just">
              <a:buAutoNum type="romanUcPeriod"/>
            </a:pPr>
            <a:r>
              <a:rPr lang="ru-RU" sz="1500" dirty="0" smtClean="0"/>
              <a:t>Хозяйственный надзор</a:t>
            </a:r>
          </a:p>
          <a:p>
            <a:pPr marL="400050" indent="-400050" algn="just">
              <a:buAutoNum type="romanUcPeriod"/>
            </a:pPr>
            <a:r>
              <a:rPr lang="ru-RU" sz="1500" dirty="0" smtClean="0"/>
              <a:t>Наружное благоустройство города</a:t>
            </a:r>
          </a:p>
          <a:p>
            <a:pPr marL="400050" indent="-400050" algn="just">
              <a:buAutoNum type="romanUcPeriod"/>
            </a:pPr>
            <a:r>
              <a:rPr lang="ru-RU" sz="1500" dirty="0" smtClean="0"/>
              <a:t>Разные расходы</a:t>
            </a:r>
          </a:p>
          <a:p>
            <a:pPr marL="400050" indent="-400050" algn="just">
              <a:buAutoNum type="romanUcPeriod"/>
            </a:pPr>
            <a:r>
              <a:rPr lang="ru-RU" sz="1500" dirty="0" smtClean="0"/>
              <a:t>Уплата долгов</a:t>
            </a:r>
          </a:p>
          <a:p>
            <a:pPr marL="400050" indent="-400050" algn="just"/>
            <a:r>
              <a:rPr lang="ru-RU" sz="1500" dirty="0" smtClean="0"/>
              <a:t>Всего расходов: 33769 руб. 45 коп.</a:t>
            </a:r>
            <a:endParaRPr lang="ru-RU" dirty="0"/>
          </a:p>
        </p:txBody>
      </p:sp>
      <p:pic>
        <p:nvPicPr>
          <p:cNvPr id="5" name="Содержимое 4" descr="P10705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6525" t="8960" r="18257" b="6336"/>
          <a:stretch>
            <a:fillRect/>
          </a:stretch>
        </p:blipFill>
        <p:spPr>
          <a:xfrm>
            <a:off x="5572132" y="857232"/>
            <a:ext cx="2928958" cy="5072098"/>
          </a:xfrm>
        </p:spPr>
      </p:pic>
      <p:pic>
        <p:nvPicPr>
          <p:cNvPr id="6" name="Picture 3" descr="P:\Издательский отдел\Зав ИРО\logo 2.png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85721" y="214290"/>
            <a:ext cx="1785950" cy="669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000108"/>
            <a:ext cx="4572032" cy="5500726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/>
              <a:t>Ковалевский Павел Иванович</a:t>
            </a:r>
            <a:r>
              <a:rPr lang="ru-RU" sz="1600" dirty="0" smtClean="0"/>
              <a:t> (1849-1923). </a:t>
            </a:r>
          </a:p>
          <a:p>
            <a:pPr algn="just"/>
            <a:r>
              <a:rPr lang="ru-RU" sz="1600" dirty="0" smtClean="0"/>
              <a:t>          Ялта / проф. П. И. Ковалевский. – С.-Петербург : Издание журнала "Архив психиатрии, </a:t>
            </a:r>
            <a:r>
              <a:rPr lang="ru-RU" sz="1600" dirty="0" err="1" smtClean="0"/>
              <a:t>нейрологии</a:t>
            </a:r>
            <a:r>
              <a:rPr lang="ru-RU" sz="1600" dirty="0" smtClean="0"/>
              <a:t> и судебной психопатологии", 1898. – 161, [1] с.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dirty="0" smtClean="0"/>
              <a:t>«По своему расположению, Ялта делится на три части: старую Ялту, новую и новейшую или присоединенную …</a:t>
            </a:r>
          </a:p>
          <a:p>
            <a:pPr algn="just"/>
            <a:r>
              <a:rPr lang="ru-RU" dirty="0" smtClean="0"/>
              <a:t>Новая Ялта … самая чистая и изящная часть Ялты. На набережной сосредоточены все магазины и вся торговля, - в центре Ялты магазинов и лавок мало …</a:t>
            </a:r>
          </a:p>
          <a:p>
            <a:pPr algn="just"/>
            <a:r>
              <a:rPr lang="ru-RU" dirty="0" smtClean="0"/>
              <a:t>На берегу моря устроена набережная, а на ней купальни и два павильона, где желающие могут иметь мороженое, кофе, чай и проч., любуясь одновременно и морем.</a:t>
            </a:r>
          </a:p>
          <a:p>
            <a:pPr algn="just"/>
            <a:r>
              <a:rPr lang="ru-RU" dirty="0" smtClean="0"/>
              <a:t>Набережная Ялты очень узка и неудобна. По ней пройти можно только двоим. Гулять и все время следить за тем, чтобы тебе кто не наступил на ногу , или не толкнуть кого – необыкновенно скучно. Ялта страшно нуждается в хорошей широкой набережной. Ведь это главное место, где публика должна и будет гулять».</a:t>
            </a:r>
            <a:endParaRPr lang="ru-RU" dirty="0"/>
          </a:p>
        </p:txBody>
      </p:sp>
      <p:pic>
        <p:nvPicPr>
          <p:cNvPr id="5" name="Содержимое 4" descr="P10705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180" t="6574" r="19861" b="2757"/>
          <a:stretch>
            <a:fillRect/>
          </a:stretch>
        </p:blipFill>
        <p:spPr>
          <a:xfrm>
            <a:off x="5429256" y="571480"/>
            <a:ext cx="3143272" cy="5429288"/>
          </a:xfrm>
        </p:spPr>
      </p:pic>
      <p:pic>
        <p:nvPicPr>
          <p:cNvPr id="6" name="Picture 3" descr="P:\Издательский отдел\Зав ИРО\logo 2.png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85721" y="214290"/>
            <a:ext cx="1785950" cy="669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42910" y="1000108"/>
            <a:ext cx="4043362" cy="562612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b="1" dirty="0" smtClean="0"/>
              <a:t>Косарев Василий Иванович</a:t>
            </a:r>
            <a:r>
              <a:rPr lang="ru-RU" sz="1600" dirty="0" smtClean="0"/>
              <a:t>. </a:t>
            </a:r>
          </a:p>
          <a:p>
            <a:pPr algn="just"/>
            <a:r>
              <a:rPr lang="ru-RU" sz="1600" dirty="0" smtClean="0"/>
              <a:t>      Ялта горно-приморская станция : краткий очерк состояния </a:t>
            </a:r>
            <a:r>
              <a:rPr lang="ru-RU" sz="1600" dirty="0" err="1" smtClean="0"/>
              <a:t>санит</a:t>
            </a:r>
            <a:r>
              <a:rPr lang="ru-RU" sz="1600" dirty="0" smtClean="0"/>
              <a:t>. дела в Ялте / составлен В. И. Косаревым. – Ялта : Типография И. И. </a:t>
            </a:r>
            <a:r>
              <a:rPr lang="ru-RU" sz="1600" dirty="0" err="1" smtClean="0"/>
              <a:t>Роговенко</a:t>
            </a:r>
            <a:r>
              <a:rPr lang="ru-RU" sz="1600" dirty="0" smtClean="0"/>
              <a:t>, 1913. – 16 с.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dirty="0" smtClean="0"/>
              <a:t>«</a:t>
            </a:r>
            <a:r>
              <a:rPr lang="ru-RU" dirty="0" err="1" smtClean="0"/>
              <a:t>Ялтинския</a:t>
            </a:r>
            <a:r>
              <a:rPr lang="ru-RU" dirty="0" smtClean="0"/>
              <a:t> улицы подметаются и поливаются не домовладельцами, а особой городской артелью рабочих, за что домовладельцы платят особый налог, достигающий в год до 50000 р., что составляет 7% городского бюджета. </a:t>
            </a:r>
          </a:p>
          <a:p>
            <a:pPr algn="just"/>
            <a:r>
              <a:rPr lang="ru-RU" dirty="0" smtClean="0"/>
              <a:t>Уличный сор и кухонные отбросы </a:t>
            </a:r>
            <a:r>
              <a:rPr lang="ru-RU" i="1" dirty="0" smtClean="0"/>
              <a:t>каждую ночь</a:t>
            </a:r>
            <a:r>
              <a:rPr lang="ru-RU" dirty="0" smtClean="0"/>
              <a:t> отвозятся городскими рабочими на пристань, откуда на парусном баркасе вывозятся в море за 5 верст от берега.</a:t>
            </a:r>
          </a:p>
          <a:p>
            <a:pPr algn="just"/>
            <a:r>
              <a:rPr lang="ru-RU" dirty="0" smtClean="0"/>
              <a:t>В настоящее время город ведет переговоры о покупке </a:t>
            </a:r>
            <a:r>
              <a:rPr lang="ru-RU" dirty="0" err="1" smtClean="0"/>
              <a:t>моторнаго</a:t>
            </a:r>
            <a:r>
              <a:rPr lang="ru-RU" dirty="0" smtClean="0"/>
              <a:t> судна для того, чтобы возможно было отвозить мусор верст на 20 от берега.</a:t>
            </a:r>
          </a:p>
          <a:p>
            <a:pPr algn="just"/>
            <a:r>
              <a:rPr lang="ru-RU" dirty="0" smtClean="0"/>
              <a:t>В девяностых годах в Ялте была построена мусоросжигательная печь, но так плохо, что возникло у города с подрядчиком судебное дело, не разрешенное и до сих пор, и печь эта стоит опечатанная судебной властью».</a:t>
            </a:r>
            <a:endParaRPr lang="ru-RU" dirty="0"/>
          </a:p>
        </p:txBody>
      </p:sp>
      <p:pic>
        <p:nvPicPr>
          <p:cNvPr id="5" name="Содержимое 4" descr="P10705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6525" t="7767" r="13485" b="5143"/>
          <a:stretch>
            <a:fillRect/>
          </a:stretch>
        </p:blipFill>
        <p:spPr>
          <a:xfrm>
            <a:off x="5429256" y="642918"/>
            <a:ext cx="3429024" cy="5689063"/>
          </a:xfrm>
        </p:spPr>
      </p:pic>
      <p:pic>
        <p:nvPicPr>
          <p:cNvPr id="6" name="Picture 3" descr="P:\Издательский отдел\Зав ИРО\logo 2.png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85721" y="214290"/>
            <a:ext cx="1785950" cy="669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214423"/>
            <a:ext cx="3971924" cy="3357586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         Санитарный бюллетень Ялты</a:t>
            </a:r>
            <a:r>
              <a:rPr lang="ru-RU" sz="1600" dirty="0" smtClean="0"/>
              <a:t>. – Ялта : Типография Н. Р. </a:t>
            </a:r>
            <a:r>
              <a:rPr lang="ru-RU" sz="1600" dirty="0" err="1" smtClean="0"/>
              <a:t>Лупандиной</a:t>
            </a:r>
            <a:r>
              <a:rPr lang="ru-RU" sz="1600" dirty="0" smtClean="0"/>
              <a:t>. </a:t>
            </a:r>
            <a:br>
              <a:rPr lang="ru-RU" sz="1600" dirty="0" smtClean="0"/>
            </a:br>
            <a:r>
              <a:rPr lang="ru-RU" sz="1600" dirty="0" smtClean="0"/>
              <a:t>         </a:t>
            </a:r>
            <a:r>
              <a:rPr lang="ru-RU" sz="1600" b="1" dirty="0" smtClean="0"/>
              <a:t>№ 9</a:t>
            </a:r>
            <a:r>
              <a:rPr lang="ru-RU" sz="1600" dirty="0" smtClean="0"/>
              <a:t> : Сентябрь. – 1913. – [8] с.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dirty="0" smtClean="0"/>
              <a:t>«В Ялте считается более 25 тыс. жителей; площадь, занимаемая городом, равняется 342 </a:t>
            </a:r>
            <a:r>
              <a:rPr lang="ru-RU" dirty="0" err="1" smtClean="0"/>
              <a:t>десят</a:t>
            </a:r>
            <a:r>
              <a:rPr lang="ru-RU" dirty="0" smtClean="0"/>
              <a:t>., из которых приходится на сады и парки 123 </a:t>
            </a:r>
            <a:r>
              <a:rPr lang="ru-RU" dirty="0" err="1" smtClean="0"/>
              <a:t>дес</a:t>
            </a:r>
            <a:r>
              <a:rPr lang="ru-RU" dirty="0" smtClean="0"/>
              <a:t>., т. е. треть всей городской площади.</a:t>
            </a:r>
          </a:p>
          <a:p>
            <a:pPr algn="just"/>
            <a:r>
              <a:rPr lang="ru-RU" dirty="0" smtClean="0"/>
              <a:t>Длина ялтинских улиц 35 верст; длина </a:t>
            </a:r>
            <a:r>
              <a:rPr lang="ru-RU" dirty="0" err="1" smtClean="0"/>
              <a:t>водопров</a:t>
            </a:r>
            <a:r>
              <a:rPr lang="ru-RU" dirty="0" smtClean="0"/>
              <a:t>. линий 38 верст (вода берется из горных источников), длина канализационной сети дошла до 36 верст».</a:t>
            </a:r>
          </a:p>
          <a:p>
            <a:endParaRPr lang="ru-RU" dirty="0"/>
          </a:p>
        </p:txBody>
      </p:sp>
      <p:pic>
        <p:nvPicPr>
          <p:cNvPr id="5" name="Содержимое 4" descr="P10705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981" t="10153" r="8713" b="8722"/>
          <a:stretch>
            <a:fillRect/>
          </a:stretch>
        </p:blipFill>
        <p:spPr>
          <a:xfrm>
            <a:off x="4786314" y="1000108"/>
            <a:ext cx="3786214" cy="485778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928670"/>
            <a:ext cx="4786346" cy="5500726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/>
              <a:t>Дмитриев Владимир Николаевич</a:t>
            </a:r>
            <a:r>
              <a:rPr lang="ru-RU" sz="1600" dirty="0" smtClean="0"/>
              <a:t> (1839-1904). </a:t>
            </a:r>
          </a:p>
          <a:p>
            <a:pPr algn="just"/>
            <a:r>
              <a:rPr lang="ru-RU" sz="1600" dirty="0" smtClean="0"/>
              <a:t>        Лечение виноградом в Ялте на южном берегу Крыма : руководство для больных и врачей / составил В. Н. Дмитриев, вольнопрактикующий врач в Ялте. – Москва : В Университетской типографии  (М. Катков) ..., 1878. – VII, [1], 163, [1] с.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«… если говорить о винограде, как лечебном средстве, следует исключить все местности, где разводится виноград, кроме Кавказа и Крыма, и в последнем иметь в виду только южный берег. Только здесь, – под влиянием умеренной зимы, </a:t>
            </a:r>
            <a:r>
              <a:rPr lang="ru-RU" dirty="0" err="1" smtClean="0"/>
              <a:t>жаркаго</a:t>
            </a:r>
            <a:r>
              <a:rPr lang="ru-RU" dirty="0" smtClean="0"/>
              <a:t> </a:t>
            </a:r>
            <a:r>
              <a:rPr lang="ru-RU" dirty="0" err="1" smtClean="0"/>
              <a:t>семимесячнаго</a:t>
            </a:r>
            <a:r>
              <a:rPr lang="ru-RU" dirty="0" smtClean="0"/>
              <a:t> лета, сухой почвы, богатой </a:t>
            </a:r>
            <a:r>
              <a:rPr lang="ru-RU" dirty="0" err="1" smtClean="0"/>
              <a:t>поташем</a:t>
            </a:r>
            <a:r>
              <a:rPr lang="ru-RU" dirty="0" smtClean="0"/>
              <a:t> и фосфорной кислотой, благодаря хорошей защите от северных ветров – и возможно роскошное произрастание таких нежных сортов, которые только и можно употреблять большими количествами без вреда для желудка, что необходимо при лечении».</a:t>
            </a:r>
          </a:p>
          <a:p>
            <a:pPr algn="just"/>
            <a:r>
              <a:rPr lang="ru-RU" dirty="0" smtClean="0"/>
              <a:t>«По своему топографическому положению и климату, Ялта занимает одно из видных мест в ряду </a:t>
            </a:r>
            <a:r>
              <a:rPr lang="ru-RU" dirty="0" err="1" smtClean="0"/>
              <a:t>климато-лечебных</a:t>
            </a:r>
            <a:r>
              <a:rPr lang="ru-RU" dirty="0" smtClean="0"/>
              <a:t> мест Европы; в России же она представляет единственное. Со временем, может быть на черноморском берегу Кавказа, если его заселение и развитие природных богатств пойдет успешно, найдутся </a:t>
            </a:r>
            <a:r>
              <a:rPr lang="ru-RU" dirty="0" err="1" smtClean="0"/>
              <a:t>конкурренты</a:t>
            </a:r>
            <a:r>
              <a:rPr lang="ru-RU" dirty="0" smtClean="0"/>
              <a:t> Ялте, но в настоящее время она не имеет соперников в России».</a:t>
            </a:r>
          </a:p>
          <a:p>
            <a:pPr algn="just"/>
            <a:endParaRPr lang="ru-RU" dirty="0"/>
          </a:p>
        </p:txBody>
      </p:sp>
      <p:pic>
        <p:nvPicPr>
          <p:cNvPr id="5" name="Содержимое 4" descr="P10705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4942" t="7767" r="15083" b="6336"/>
          <a:stretch>
            <a:fillRect/>
          </a:stretch>
        </p:blipFill>
        <p:spPr>
          <a:xfrm>
            <a:off x="5429256" y="642918"/>
            <a:ext cx="3143272" cy="5143536"/>
          </a:xfrm>
        </p:spPr>
      </p:pic>
      <p:pic>
        <p:nvPicPr>
          <p:cNvPr id="6" name="Picture 3" descr="P:\Издательский отдел\Зав ИРО\logo 2.png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85721" y="214290"/>
            <a:ext cx="1785950" cy="669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520</TotalTime>
  <Words>1848</Words>
  <PresentationFormat>Экран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 Ялта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Жемчужина Крыма</dc:title>
  <dc:creator>Кафедра</dc:creator>
  <cp:lastModifiedBy>Kolokolova</cp:lastModifiedBy>
  <cp:revision>61</cp:revision>
  <dcterms:created xsi:type="dcterms:W3CDTF">2020-06-28T08:26:33Z</dcterms:created>
  <dcterms:modified xsi:type="dcterms:W3CDTF">2020-07-02T06:28:14Z</dcterms:modified>
</cp:coreProperties>
</file>