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65" r:id="rId6"/>
    <p:sldId id="262" r:id="rId7"/>
    <p:sldId id="263" r:id="rId8"/>
    <p:sldId id="259" r:id="rId9"/>
    <p:sldId id="271" r:id="rId10"/>
    <p:sldId id="272" r:id="rId11"/>
    <p:sldId id="273" r:id="rId12"/>
    <p:sldId id="274" r:id="rId13"/>
    <p:sldId id="260" r:id="rId14"/>
    <p:sldId id="267" r:id="rId15"/>
    <p:sldId id="268" r:id="rId16"/>
    <p:sldId id="269" r:id="rId17"/>
    <p:sldId id="270" r:id="rId18"/>
    <p:sldId id="261" r:id="rId19"/>
    <p:sldId id="278" r:id="rId20"/>
    <p:sldId id="277" r:id="rId21"/>
    <p:sldId id="276" r:id="rId22"/>
    <p:sldId id="275" r:id="rId23"/>
    <p:sldId id="281" r:id="rId24"/>
    <p:sldId id="280" r:id="rId25"/>
    <p:sldId id="279" r:id="rId26"/>
    <p:sldId id="282" r:id="rId27"/>
    <p:sldId id="283"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16"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22.06.2020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22.06.2020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Объект 22"/>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3950"/>
            <a:ext cx="9143999" cy="6854050"/>
          </a:xfrm>
        </p:spPr>
      </p:pic>
      <p:sp>
        <p:nvSpPr>
          <p:cNvPr id="4" name="Заголовок 3"/>
          <p:cNvSpPr>
            <a:spLocks noGrp="1"/>
          </p:cNvSpPr>
          <p:nvPr>
            <p:ph type="title"/>
          </p:nvPr>
        </p:nvSpPr>
        <p:spPr>
          <a:xfrm>
            <a:off x="539552" y="1758276"/>
            <a:ext cx="8229600" cy="1791072"/>
          </a:xfrm>
        </p:spPr>
        <p:txBody>
          <a:bodyPr>
            <a:noAutofit/>
          </a:bodyPr>
          <a:lstStyle/>
          <a:p>
            <a:r>
              <a:rPr lang="ru-RU" altLang="ru-RU" sz="2000" b="1" dirty="0" smtClean="0">
                <a:solidFill>
                  <a:schemeClr val="bg1"/>
                </a:solidFill>
                <a:latin typeface="Times New Roman" panose="02020603050405020304" pitchFamily="18" charset="0"/>
                <a:cs typeface="Times New Roman" panose="02020603050405020304" pitchFamily="18" charset="0"/>
              </a:rPr>
              <a:t/>
            </a:r>
            <a:br>
              <a:rPr lang="ru-RU" altLang="ru-RU" sz="2000" b="1" dirty="0" smtClean="0">
                <a:solidFill>
                  <a:schemeClr val="bg1"/>
                </a:solidFill>
                <a:latin typeface="Times New Roman" panose="02020603050405020304" pitchFamily="18" charset="0"/>
                <a:cs typeface="Times New Roman" panose="02020603050405020304" pitchFamily="18" charset="0"/>
              </a:rPr>
            </a:br>
            <a:r>
              <a:rPr lang="ru-RU" altLang="ru-RU" sz="2000" i="1" dirty="0" smtClean="0">
                <a:cs typeface="Times New Roman" pitchFamily="18" charset="0"/>
              </a:rPr>
              <a:t>Отдел иностранной литературы</a:t>
            </a:r>
            <a:r>
              <a:rPr lang="ru-RU" altLang="ru-RU" sz="2000" b="1" dirty="0">
                <a:latin typeface="Times New Roman" panose="02020603050405020304" pitchFamily="18" charset="0"/>
                <a:cs typeface="Times New Roman" panose="02020603050405020304" pitchFamily="18" charset="0"/>
              </a:rPr>
              <a:t/>
            </a:r>
            <a:br>
              <a:rPr lang="ru-RU" altLang="ru-RU" sz="2000" b="1" dirty="0">
                <a:latin typeface="Times New Roman" panose="02020603050405020304" pitchFamily="18" charset="0"/>
                <a:cs typeface="Times New Roman" panose="02020603050405020304" pitchFamily="18" charset="0"/>
              </a:rPr>
            </a:br>
            <a:r>
              <a:rPr lang="ru-RU" altLang="ru-RU" sz="2000" b="1" dirty="0" smtClean="0">
                <a:latin typeface="Times New Roman" panose="02020603050405020304" pitchFamily="18" charset="0"/>
                <a:cs typeface="Times New Roman" panose="02020603050405020304" pitchFamily="18" charset="0"/>
              </a:rPr>
              <a:t/>
            </a:r>
            <a:br>
              <a:rPr lang="ru-RU" altLang="ru-RU" sz="2000" b="1" dirty="0" smtClean="0">
                <a:latin typeface="Times New Roman" panose="02020603050405020304" pitchFamily="18" charset="0"/>
                <a:cs typeface="Times New Roman" panose="02020603050405020304" pitchFamily="18" charset="0"/>
              </a:rPr>
            </a:br>
            <a:r>
              <a:rPr lang="ru-RU" altLang="ru-RU" sz="2000" b="1" dirty="0">
                <a:solidFill>
                  <a:schemeClr val="bg1"/>
                </a:solidFill>
                <a:latin typeface="Times New Roman" panose="02020603050405020304" pitchFamily="18" charset="0"/>
                <a:cs typeface="Times New Roman" panose="02020603050405020304" pitchFamily="18" charset="0"/>
              </a:rPr>
              <a:t/>
            </a:r>
            <a:br>
              <a:rPr lang="ru-RU" altLang="ru-RU" sz="2000" b="1" dirty="0">
                <a:solidFill>
                  <a:schemeClr val="bg1"/>
                </a:solidFill>
                <a:latin typeface="Times New Roman" panose="02020603050405020304" pitchFamily="18" charset="0"/>
                <a:cs typeface="Times New Roman" panose="02020603050405020304" pitchFamily="18" charset="0"/>
              </a:rPr>
            </a:br>
            <a:r>
              <a:rPr lang="ru-RU" altLang="ru-RU" sz="2000" b="1" dirty="0" smtClean="0">
                <a:solidFill>
                  <a:schemeClr val="bg1"/>
                </a:solidFill>
                <a:latin typeface="Times New Roman" panose="02020603050405020304" pitchFamily="18" charset="0"/>
                <a:cs typeface="Times New Roman" panose="02020603050405020304" pitchFamily="18" charset="0"/>
              </a:rPr>
              <a:t/>
            </a:r>
            <a:br>
              <a:rPr lang="ru-RU" altLang="ru-RU" sz="2000" b="1" dirty="0" smtClean="0">
                <a:solidFill>
                  <a:schemeClr val="bg1"/>
                </a:solidFill>
                <a:latin typeface="Times New Roman" panose="02020603050405020304" pitchFamily="18" charset="0"/>
                <a:cs typeface="Times New Roman" panose="02020603050405020304" pitchFamily="18" charset="0"/>
              </a:rPr>
            </a:br>
            <a:r>
              <a:rPr lang="ru-RU" sz="5400" b="1" dirty="0" smtClean="0"/>
              <a:t>Кухня страны восходящего солнца</a:t>
            </a:r>
            <a:br>
              <a:rPr lang="ru-RU" sz="5400" b="1" dirty="0" smtClean="0"/>
            </a:br>
            <a:r>
              <a:rPr lang="ru-RU" altLang="ru-RU" sz="2000" i="1" dirty="0" smtClean="0">
                <a:cs typeface="Times New Roman" pitchFamily="18" charset="0"/>
              </a:rPr>
              <a:t>Виртуальный  обзор</a:t>
            </a:r>
            <a:r>
              <a:rPr lang="ru-RU" sz="2000" i="1" dirty="0"/>
              <a:t/>
            </a:r>
            <a:br>
              <a:rPr lang="ru-RU" sz="2000" i="1" dirty="0"/>
            </a:br>
            <a:endParaRPr lang="ru-RU" sz="2000" dirty="0"/>
          </a:p>
        </p:txBody>
      </p:sp>
      <p:sp>
        <p:nvSpPr>
          <p:cNvPr id="7" name="Прямоугольник 6"/>
          <p:cNvSpPr/>
          <p:nvPr/>
        </p:nvSpPr>
        <p:spPr>
          <a:xfrm>
            <a:off x="323528" y="142852"/>
            <a:ext cx="8208912" cy="1200329"/>
          </a:xfrm>
          <a:prstGeom prst="rect">
            <a:avLst/>
          </a:prstGeom>
        </p:spPr>
        <p:txBody>
          <a:bodyPr wrap="square">
            <a:spAutoFit/>
          </a:bodyPr>
          <a:lstStyle/>
          <a:p>
            <a:pPr algn="ctr"/>
            <a:r>
              <a:rPr lang="ru-RU" altLang="ru-RU" b="1" dirty="0">
                <a:latin typeface="Times New Roman" panose="02020603050405020304" pitchFamily="18" charset="0"/>
                <a:cs typeface="Times New Roman" panose="02020603050405020304" pitchFamily="18" charset="0"/>
              </a:rPr>
              <a:t>Государственное бюджетное учреждение культуры Республики Крым </a:t>
            </a:r>
            <a:br>
              <a:rPr lang="ru-RU" altLang="ru-RU" b="1" dirty="0">
                <a:latin typeface="Times New Roman" panose="02020603050405020304" pitchFamily="18" charset="0"/>
                <a:cs typeface="Times New Roman" panose="02020603050405020304" pitchFamily="18" charset="0"/>
              </a:rPr>
            </a:br>
            <a:r>
              <a:rPr lang="ru-RU" altLang="ru-RU" b="1" dirty="0">
                <a:latin typeface="Times New Roman" panose="02020603050405020304" pitchFamily="18" charset="0"/>
                <a:cs typeface="Times New Roman" panose="02020603050405020304" pitchFamily="18" charset="0"/>
              </a:rPr>
              <a:t>«Крымская </a:t>
            </a:r>
            <a:r>
              <a:rPr lang="ru-RU" altLang="ru-RU" b="1" dirty="0" smtClean="0">
                <a:latin typeface="Times New Roman" panose="02020603050405020304" pitchFamily="18" charset="0"/>
                <a:cs typeface="Times New Roman" panose="02020603050405020304" pitchFamily="18" charset="0"/>
              </a:rPr>
              <a:t>республиканская универсальная научная библиотека </a:t>
            </a:r>
            <a:r>
              <a:rPr lang="ru-RU" altLang="ru-RU" b="1" dirty="0">
                <a:latin typeface="Times New Roman" panose="02020603050405020304" pitchFamily="18" charset="0"/>
                <a:cs typeface="Times New Roman" panose="02020603050405020304" pitchFamily="18" charset="0"/>
              </a:rPr>
              <a:t/>
            </a:r>
            <a:br>
              <a:rPr lang="ru-RU" altLang="ru-RU" b="1" dirty="0">
                <a:latin typeface="Times New Roman" panose="02020603050405020304" pitchFamily="18" charset="0"/>
                <a:cs typeface="Times New Roman" panose="02020603050405020304" pitchFamily="18" charset="0"/>
              </a:rPr>
            </a:br>
            <a:r>
              <a:rPr lang="ru-RU" altLang="ru-RU" b="1" dirty="0">
                <a:latin typeface="Times New Roman" panose="02020603050405020304" pitchFamily="18" charset="0"/>
                <a:cs typeface="Times New Roman" panose="02020603050405020304" pitchFamily="18" charset="0"/>
              </a:rPr>
              <a:t>им. И. Я. Франко»</a:t>
            </a:r>
            <a:br>
              <a:rPr lang="ru-RU" altLang="ru-RU" b="1" dirty="0">
                <a:latin typeface="Times New Roman" panose="02020603050405020304" pitchFamily="18" charset="0"/>
                <a:cs typeface="Times New Roman" panose="02020603050405020304" pitchFamily="18" charset="0"/>
              </a:rPr>
            </a:br>
            <a:endParaRPr lang="ru-RU" dirty="0"/>
          </a:p>
        </p:txBody>
      </p:sp>
      <p:sp>
        <p:nvSpPr>
          <p:cNvPr id="8" name="Прямоугольник 7"/>
          <p:cNvSpPr/>
          <p:nvPr/>
        </p:nvSpPr>
        <p:spPr>
          <a:xfrm>
            <a:off x="2555776" y="6211669"/>
            <a:ext cx="4572000" cy="646331"/>
          </a:xfrm>
          <a:prstGeom prst="rect">
            <a:avLst/>
          </a:prstGeom>
        </p:spPr>
        <p:txBody>
          <a:bodyPr>
            <a:spAutoFit/>
          </a:bodyPr>
          <a:lstStyle/>
          <a:p>
            <a:pPr algn="ctr"/>
            <a:r>
              <a:rPr lang="ru-RU" i="1" dirty="0" smtClean="0">
                <a:cs typeface="Times New Roman" pitchFamily="18" charset="0"/>
              </a:rPr>
              <a:t>Симферополь, 2020</a:t>
            </a:r>
            <a:r>
              <a:rPr lang="ru-RU" i="1" dirty="0"/>
              <a:t/>
            </a:r>
            <a:br>
              <a:rPr lang="ru-RU" i="1" dirty="0"/>
            </a:br>
            <a:endParaRPr lang="ru-RU" dirty="0"/>
          </a:p>
        </p:txBody>
      </p:sp>
    </p:spTree>
    <p:extLst>
      <p:ext uri="{BB962C8B-B14F-4D97-AF65-F5344CB8AC3E}">
        <p14:creationId xmlns="" xmlns:p14="http://schemas.microsoft.com/office/powerpoint/2010/main" val="407189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0"/>
            <a:ext cx="9144000" cy="6858000"/>
          </a:xfrm>
        </p:spPr>
      </p:pic>
    </p:spTree>
    <p:extLst>
      <p:ext uri="{BB962C8B-B14F-4D97-AF65-F5344CB8AC3E}">
        <p14:creationId xmlns="" xmlns:p14="http://schemas.microsoft.com/office/powerpoint/2010/main" val="3522318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140093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0"/>
            <a:ext cx="9144000" cy="6858000"/>
          </a:xfrm>
        </p:spPr>
      </p:pic>
    </p:spTree>
    <p:extLst>
      <p:ext uri="{BB962C8B-B14F-4D97-AF65-F5344CB8AC3E}">
        <p14:creationId xmlns="" xmlns:p14="http://schemas.microsoft.com/office/powerpoint/2010/main" val="1002436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
        <p:nvSpPr>
          <p:cNvPr id="2" name="Заголовок 1"/>
          <p:cNvSpPr>
            <a:spLocks noGrp="1"/>
          </p:cNvSpPr>
          <p:nvPr>
            <p:ph type="title"/>
          </p:nvPr>
        </p:nvSpPr>
        <p:spPr>
          <a:xfrm>
            <a:off x="467544" y="476672"/>
            <a:ext cx="8229600" cy="1143000"/>
          </a:xfrm>
        </p:spPr>
        <p:txBody>
          <a:bodyPr>
            <a:noAutofit/>
          </a:bodyPr>
          <a:lstStyle/>
          <a:p>
            <a:pPr algn="l"/>
            <a:r>
              <a:rPr lang="de-DE" sz="3200" b="1" dirty="0"/>
              <a:t>Gerichte der japanischen</a:t>
            </a:r>
            <a:r>
              <a:rPr lang="de-DE" sz="3200" dirty="0"/>
              <a:t> Küche / </a:t>
            </a:r>
            <a:r>
              <a:rPr lang="de-DE" sz="3200" dirty="0" err="1"/>
              <a:t>abb.</a:t>
            </a:r>
            <a:r>
              <a:rPr lang="de-DE" sz="3200" dirty="0"/>
              <a:t>: U. </a:t>
            </a:r>
            <a:r>
              <a:rPr lang="de-DE" sz="3200" dirty="0" err="1"/>
              <a:t>Zernicke</a:t>
            </a:r>
            <a:r>
              <a:rPr lang="de-DE" sz="3200" dirty="0"/>
              <a:t>, R. </a:t>
            </a:r>
            <a:r>
              <a:rPr lang="de-DE" sz="3200" dirty="0" err="1"/>
              <a:t>Grosse</a:t>
            </a:r>
            <a:r>
              <a:rPr lang="de-DE" sz="3200" dirty="0"/>
              <a:t>. - 4. Aufl. - Leipzig : VEB Fachbuchverl., 1987. - 80 S. : Abb.</a:t>
            </a:r>
            <a:endParaRPr lang="ru-RU" sz="3200" dirty="0"/>
          </a:p>
        </p:txBody>
      </p:sp>
      <p:pic>
        <p:nvPicPr>
          <p:cNvPr id="6" name="Объект 5"/>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2143108" y="2071678"/>
            <a:ext cx="4680520" cy="4249943"/>
          </a:xfrm>
        </p:spPr>
      </p:pic>
    </p:spTree>
    <p:extLst>
      <p:ext uri="{BB962C8B-B14F-4D97-AF65-F5344CB8AC3E}">
        <p14:creationId xmlns="" xmlns:p14="http://schemas.microsoft.com/office/powerpoint/2010/main" val="3024338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Заголовок 17"/>
          <p:cNvSpPr>
            <a:spLocks noGrp="1"/>
          </p:cNvSpPr>
          <p:nvPr>
            <p:ph type="title"/>
          </p:nvPr>
        </p:nvSpPr>
        <p:spPr/>
        <p:txBody>
          <a:bodyPr/>
          <a:lstStyle/>
          <a:p>
            <a:endParaRPr lang="ru-RU"/>
          </a:p>
        </p:txBody>
      </p:sp>
      <p:pic>
        <p:nvPicPr>
          <p:cNvPr id="20" name="Объект 19"/>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6512" y="0"/>
            <a:ext cx="9180512" cy="7478688"/>
          </a:xfrm>
        </p:spPr>
      </p:pic>
    </p:spTree>
    <p:extLst>
      <p:ext uri="{BB962C8B-B14F-4D97-AF65-F5344CB8AC3E}">
        <p14:creationId xmlns="" xmlns:p14="http://schemas.microsoft.com/office/powerpoint/2010/main" val="227050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Tree>
    <p:extLst>
      <p:ext uri="{BB962C8B-B14F-4D97-AF65-F5344CB8AC3E}">
        <p14:creationId xmlns="" xmlns:p14="http://schemas.microsoft.com/office/powerpoint/2010/main" val="2091320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7" name="Объект 6"/>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0" y="0"/>
            <a:ext cx="4495800" cy="6857999"/>
          </a:xfrm>
        </p:spPr>
      </p:pic>
      <p:pic>
        <p:nvPicPr>
          <p:cNvPr id="8" name="Объект 7"/>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4499992" y="0"/>
            <a:ext cx="4644008" cy="6877050"/>
          </a:xfrm>
        </p:spPr>
      </p:pic>
    </p:spTree>
    <p:extLst>
      <p:ext uri="{BB962C8B-B14F-4D97-AF65-F5344CB8AC3E}">
        <p14:creationId xmlns="" xmlns:p14="http://schemas.microsoft.com/office/powerpoint/2010/main" val="366340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0" y="0"/>
            <a:ext cx="4644008" cy="6858000"/>
          </a:xfrm>
        </p:spPr>
      </p:pic>
      <p:pic>
        <p:nvPicPr>
          <p:cNvPr id="6" name="Объект 5"/>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4648200" y="0"/>
            <a:ext cx="4495800" cy="6858000"/>
          </a:xfrm>
        </p:spPr>
      </p:pic>
    </p:spTree>
    <p:extLst>
      <p:ext uri="{BB962C8B-B14F-4D97-AF65-F5344CB8AC3E}">
        <p14:creationId xmlns="" xmlns:p14="http://schemas.microsoft.com/office/powerpoint/2010/main" val="1558285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
        <p:nvSpPr>
          <p:cNvPr id="2" name="Заголовок 1"/>
          <p:cNvSpPr>
            <a:spLocks noGrp="1"/>
          </p:cNvSpPr>
          <p:nvPr>
            <p:ph type="title"/>
          </p:nvPr>
        </p:nvSpPr>
        <p:spPr>
          <a:xfrm>
            <a:off x="467544" y="548680"/>
            <a:ext cx="8507288" cy="1143000"/>
          </a:xfrm>
        </p:spPr>
        <p:txBody>
          <a:bodyPr>
            <a:noAutofit/>
          </a:bodyPr>
          <a:lstStyle/>
          <a:p>
            <a:pPr algn="l"/>
            <a:r>
              <a:rPr lang="en-US" sz="3200" b="1" dirty="0" err="1"/>
              <a:t>Yoneda</a:t>
            </a:r>
            <a:r>
              <a:rPr lang="en-US" sz="3200" b="1" dirty="0"/>
              <a:t>, </a:t>
            </a:r>
            <a:r>
              <a:rPr lang="en-US" sz="3200" b="1" dirty="0" err="1"/>
              <a:t>Soei</a:t>
            </a:r>
            <a:r>
              <a:rPr lang="en-US" sz="3200" dirty="0"/>
              <a:t>. Good Food from a Japanese Temple / S. </a:t>
            </a:r>
            <a:r>
              <a:rPr lang="en-US" sz="3200" dirty="0" err="1"/>
              <a:t>Yoneda</a:t>
            </a:r>
            <a:r>
              <a:rPr lang="en-US" sz="3200" dirty="0"/>
              <a:t> ; </a:t>
            </a:r>
            <a:r>
              <a:rPr lang="en-US" sz="3200" dirty="0" err="1"/>
              <a:t>introd</a:t>
            </a:r>
            <a:r>
              <a:rPr lang="en-US" sz="3200" dirty="0"/>
              <a:t>. R. F. Capon ; phot. T. </a:t>
            </a:r>
            <a:r>
              <a:rPr lang="en-US" sz="3200" dirty="0" err="1"/>
              <a:t>Ejeri</a:t>
            </a:r>
            <a:r>
              <a:rPr lang="en-US" sz="3200" dirty="0"/>
              <a:t>. - Tokyo ; New York ; </a:t>
            </a:r>
            <a:r>
              <a:rPr lang="en-US" sz="3200" dirty="0" err="1"/>
              <a:t>Francisko</a:t>
            </a:r>
            <a:r>
              <a:rPr lang="en-US" sz="3200" dirty="0"/>
              <a:t> : Kodansha International, 1982. - 224 p. : </a:t>
            </a:r>
            <a:r>
              <a:rPr lang="en-US" sz="3200" dirty="0" err="1"/>
              <a:t>il</a:t>
            </a:r>
            <a:r>
              <a:rPr lang="en-US" sz="3200" dirty="0"/>
              <a:t>.</a:t>
            </a:r>
            <a:endParaRPr lang="ru-RU" sz="3200" dirty="0"/>
          </a:p>
        </p:txBody>
      </p:sp>
      <p:pic>
        <p:nvPicPr>
          <p:cNvPr id="6" name="Объект 5"/>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3286116" y="2143116"/>
            <a:ext cx="3057193" cy="4357693"/>
          </a:xfrm>
        </p:spPr>
      </p:pic>
    </p:spTree>
    <p:extLst>
      <p:ext uri="{BB962C8B-B14F-4D97-AF65-F5344CB8AC3E}">
        <p14:creationId xmlns="" xmlns:p14="http://schemas.microsoft.com/office/powerpoint/2010/main" val="369141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7" name="Объект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Tree>
    <p:extLst>
      <p:ext uri="{BB962C8B-B14F-4D97-AF65-F5344CB8AC3E}">
        <p14:creationId xmlns="" xmlns:p14="http://schemas.microsoft.com/office/powerpoint/2010/main" val="3190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
        <p:nvSpPr>
          <p:cNvPr id="2" name="Заголовок 1"/>
          <p:cNvSpPr>
            <a:spLocks noGrp="1"/>
          </p:cNvSpPr>
          <p:nvPr>
            <p:ph type="title"/>
          </p:nvPr>
        </p:nvSpPr>
        <p:spPr>
          <a:xfrm>
            <a:off x="785786" y="714356"/>
            <a:ext cx="7858180" cy="4429156"/>
          </a:xfrm>
        </p:spPr>
        <p:txBody>
          <a:bodyPr>
            <a:noAutofit/>
          </a:bodyPr>
          <a:lstStyle/>
          <a:p>
            <a:pPr algn="just"/>
            <a:r>
              <a:rPr lang="ru-RU" sz="3600" dirty="0" smtClean="0"/>
              <a:t/>
            </a:r>
            <a:br>
              <a:rPr lang="ru-RU" sz="3600" dirty="0" smtClean="0"/>
            </a:br>
            <a:r>
              <a:rPr lang="ru-RU" sz="3600" dirty="0" smtClean="0"/>
              <a:t>	</a:t>
            </a:r>
            <a:r>
              <a:rPr lang="ru-RU" sz="2400" dirty="0" smtClean="0">
                <a:effectLst>
                  <a:outerShdw blurRad="38100" dist="38100" dir="2700000" algn="tl">
                    <a:srgbClr val="000000">
                      <a:alpha val="43137"/>
                    </a:srgbClr>
                  </a:outerShdw>
                </a:effectLst>
              </a:rPr>
              <a:t>Японская </a:t>
            </a:r>
            <a:r>
              <a:rPr lang="ru-RU" sz="2400" dirty="0">
                <a:effectLst>
                  <a:outerShdw blurRad="38100" dist="38100" dir="2700000" algn="tl">
                    <a:srgbClr val="000000">
                      <a:alpha val="43137"/>
                    </a:srgbClr>
                  </a:outerShdw>
                </a:effectLst>
              </a:rPr>
              <a:t>кухня отличается предпочтением натуральных, минимально обработанных продуктов, широким применением морепродуктов, сезонностью, характерными блюдами, специфическими правилами оформления блюд, сервировкой, застольным этикетом. Блюда японской кухни, как правило, </a:t>
            </a:r>
            <a:r>
              <a:rPr lang="ru-RU" sz="2400" dirty="0" smtClean="0">
                <a:effectLst>
                  <a:outerShdw blurRad="38100" dist="38100" dir="2700000" algn="tl">
                    <a:srgbClr val="000000">
                      <a:alpha val="43137"/>
                    </a:srgbClr>
                  </a:outerShdw>
                </a:effectLst>
              </a:rPr>
              <a:t>являются ключевой </a:t>
            </a:r>
            <a:r>
              <a:rPr lang="ru-RU" sz="2400" dirty="0">
                <a:effectLst>
                  <a:outerShdw blurRad="38100" dist="38100" dir="2700000" algn="tl">
                    <a:srgbClr val="000000">
                      <a:alpha val="43137"/>
                    </a:srgbClr>
                  </a:outerShdw>
                </a:effectLst>
              </a:rPr>
              <a:t>достопримечательностью для туристов из других стран.</a:t>
            </a:r>
            <a:br>
              <a:rPr lang="ru-RU" sz="2400" dirty="0">
                <a:effectLst>
                  <a:outerShdw blurRad="38100" dist="38100" dir="2700000" algn="tl">
                    <a:srgbClr val="000000">
                      <a:alpha val="43137"/>
                    </a:srgbClr>
                  </a:outerShdw>
                </a:effectLst>
              </a:rPr>
            </a:br>
            <a:r>
              <a:rPr lang="ru-RU" sz="3600" dirty="0"/>
              <a:t> </a:t>
            </a:r>
            <a:br>
              <a:rPr lang="ru-RU" sz="3600" dirty="0"/>
            </a:b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138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7" name="Объект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Tree>
    <p:extLst>
      <p:ext uri="{BB962C8B-B14F-4D97-AF65-F5344CB8AC3E}">
        <p14:creationId xmlns="" xmlns:p14="http://schemas.microsoft.com/office/powerpoint/2010/main" val="2731019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7" name="Объект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210972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7" name="Объект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3112850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Tree>
    <p:extLst>
      <p:ext uri="{BB962C8B-B14F-4D97-AF65-F5344CB8AC3E}">
        <p14:creationId xmlns="" xmlns:p14="http://schemas.microsoft.com/office/powerpoint/2010/main" val="2400083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2569218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2721298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0"/>
            <a:ext cx="9144000" cy="6858000"/>
          </a:xfrm>
        </p:spPr>
      </p:pic>
    </p:spTree>
    <p:extLst>
      <p:ext uri="{BB962C8B-B14F-4D97-AF65-F5344CB8AC3E}">
        <p14:creationId xmlns="" xmlns:p14="http://schemas.microsoft.com/office/powerpoint/2010/main" val="64850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
        <p:nvSpPr>
          <p:cNvPr id="2" name="Заголовок 1"/>
          <p:cNvSpPr>
            <a:spLocks noGrp="1"/>
          </p:cNvSpPr>
          <p:nvPr>
            <p:ph type="title"/>
          </p:nvPr>
        </p:nvSpPr>
        <p:spPr>
          <a:xfrm>
            <a:off x="395536" y="260648"/>
            <a:ext cx="8229600" cy="5751512"/>
          </a:xfrm>
        </p:spPr>
        <p:txBody>
          <a:bodyPr>
            <a:noAutofit/>
          </a:bodyPr>
          <a:lstStyle/>
          <a:p>
            <a:r>
              <a:rPr lang="ru-RU" sz="3200" i="1" dirty="0" smtClean="0"/>
              <a:t>Использованные интернет-ресурсы:</a:t>
            </a:r>
            <a:br>
              <a:rPr lang="ru-RU" sz="3200" i="1" dirty="0" smtClean="0"/>
            </a:br>
            <a:r>
              <a:rPr lang="en-US" sz="1600" dirty="0"/>
              <a:t>https://ru.wikipedia.org/wiki/%D0%AF%D0%BF%D0%BE%D0%BD%D1%81%D0%BA%D0%B0%D1%8F_%</a:t>
            </a:r>
            <a:r>
              <a:rPr lang="en-US" sz="1600" dirty="0" smtClean="0"/>
              <a:t>D0%BA%D1%83%D1%85%D0%BD%D1%8F</a:t>
            </a:r>
            <a:r>
              <a:rPr lang="ru-RU" sz="1600" dirty="0" smtClean="0"/>
              <a:t/>
            </a:r>
            <a:br>
              <a:rPr lang="ru-RU" sz="1600" dirty="0" smtClean="0"/>
            </a:br>
            <a:r>
              <a:rPr lang="ru-RU" sz="1600" dirty="0" smtClean="0"/>
              <a:t/>
            </a:r>
            <a:br>
              <a:rPr lang="ru-RU" sz="1600" dirty="0" smtClean="0"/>
            </a:br>
            <a:r>
              <a:rPr lang="en-US" sz="1600" dirty="0"/>
              <a:t>https://</a:t>
            </a:r>
            <a:r>
              <a:rPr lang="en-US" sz="1600" dirty="0" smtClean="0"/>
              <a:t>eda.ru/recepty/yaponskaya-kuhnya</a:t>
            </a:r>
            <a:r>
              <a:rPr lang="ru-RU" sz="1600" dirty="0" smtClean="0"/>
              <a:t/>
            </a:r>
            <a:br>
              <a:rPr lang="ru-RU" sz="1600" dirty="0" smtClean="0"/>
            </a:br>
            <a:r>
              <a:rPr lang="ru-RU" sz="1600" dirty="0" smtClean="0"/>
              <a:t/>
            </a:r>
            <a:br>
              <a:rPr lang="ru-RU" sz="1600" dirty="0" smtClean="0"/>
            </a:br>
            <a:r>
              <a:rPr lang="en-US" sz="1600" dirty="0"/>
              <a:t>https://www.russianfood.com/recipes/bytype/?</a:t>
            </a:r>
            <a:r>
              <a:rPr lang="en-US" sz="1600" dirty="0" smtClean="0"/>
              <a:t>fid=154</a:t>
            </a:r>
            <a:r>
              <a:rPr lang="ru-RU" sz="1600" dirty="0" smtClean="0"/>
              <a:t/>
            </a:r>
            <a:br>
              <a:rPr lang="ru-RU" sz="1600" dirty="0" smtClean="0"/>
            </a:br>
            <a:r>
              <a:rPr lang="ru-RU" sz="1600" dirty="0" smtClean="0"/>
              <a:t/>
            </a:r>
            <a:br>
              <a:rPr lang="ru-RU" sz="1600" dirty="0" smtClean="0"/>
            </a:br>
            <a:r>
              <a:rPr lang="en-US" sz="1600" dirty="0"/>
              <a:t>https://</a:t>
            </a:r>
            <a:r>
              <a:rPr lang="en-US" sz="1600" dirty="0" smtClean="0"/>
              <a:t>34travel.me/post/japanese-food</a:t>
            </a:r>
            <a:r>
              <a:rPr lang="ru-RU" sz="1600" dirty="0" smtClean="0"/>
              <a:t/>
            </a:r>
            <a:br>
              <a:rPr lang="ru-RU" sz="1600" dirty="0" smtClean="0"/>
            </a:br>
            <a:r>
              <a:rPr lang="ru-RU" sz="1600" dirty="0" smtClean="0"/>
              <a:t/>
            </a:r>
            <a:br>
              <a:rPr lang="ru-RU" sz="1600" dirty="0" smtClean="0"/>
            </a:br>
            <a:r>
              <a:rPr lang="en-US" sz="1600" dirty="0"/>
              <a:t>https://visitjapan.ru/japan/eda/</a:t>
            </a:r>
            <a:r>
              <a:rPr lang="ru-RU" sz="1600" i="1" dirty="0" smtClean="0"/>
              <a:t/>
            </a:r>
            <a:br>
              <a:rPr lang="ru-RU" sz="1600" i="1" dirty="0" smtClean="0"/>
            </a:br>
            <a:r>
              <a:rPr lang="ru-RU" sz="2800" i="1" dirty="0"/>
              <a:t/>
            </a:r>
            <a:br>
              <a:rPr lang="ru-RU" sz="2800" i="1" dirty="0"/>
            </a:br>
            <a:r>
              <a:rPr lang="ru-RU" sz="4800" i="1" dirty="0" smtClean="0"/>
              <a:t> </a:t>
            </a:r>
            <a:r>
              <a:rPr lang="ru-RU" sz="4800" i="1" smtClean="0"/>
              <a:t>Благодарим за просмотр!</a:t>
            </a:r>
            <a:endParaRPr lang="ru-RU" sz="4800" i="1" dirty="0"/>
          </a:p>
        </p:txBody>
      </p:sp>
    </p:spTree>
    <p:extLst>
      <p:ext uri="{BB962C8B-B14F-4D97-AF65-F5344CB8AC3E}">
        <p14:creationId xmlns="" xmlns:p14="http://schemas.microsoft.com/office/powerpoint/2010/main" val="2782942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 name="Объект 10"/>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Tree>
    <p:extLst>
      <p:ext uri="{BB962C8B-B14F-4D97-AF65-F5344CB8AC3E}">
        <p14:creationId xmlns="" xmlns:p14="http://schemas.microsoft.com/office/powerpoint/2010/main" val="4215361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
        <p:nvSpPr>
          <p:cNvPr id="2" name="Заголовок 1"/>
          <p:cNvSpPr>
            <a:spLocks noGrp="1"/>
          </p:cNvSpPr>
          <p:nvPr>
            <p:ph type="title"/>
          </p:nvPr>
        </p:nvSpPr>
        <p:spPr>
          <a:xfrm>
            <a:off x="179512" y="116632"/>
            <a:ext cx="8856984" cy="6552728"/>
          </a:xfrm>
        </p:spPr>
        <p:txBody>
          <a:bodyPr>
            <a:noAutofit/>
          </a:bodyPr>
          <a:lstStyle/>
          <a:p>
            <a:pPr algn="just"/>
            <a:r>
              <a:rPr lang="ru-RU" sz="3000" dirty="0"/>
              <a:t>Классический </a:t>
            </a:r>
            <a:r>
              <a:rPr lang="ru-RU" sz="3000" dirty="0" smtClean="0"/>
              <a:t>формат </a:t>
            </a:r>
            <a:r>
              <a:rPr lang="ru-RU" sz="3000" dirty="0"/>
              <a:t>приёма пищи — рис, суп и несколько гарниров: рыба (обычно жареная на гриле или варёная), соления и овощи. Все эти блюда подаются в небольших мисках, откуда их едят палочками. Наиболее популярные приправы </a:t>
            </a:r>
            <a:r>
              <a:rPr lang="ru-RU" sz="3000" dirty="0" smtClean="0"/>
              <a:t>—соевый </a:t>
            </a:r>
            <a:r>
              <a:rPr lang="ru-RU" sz="3000" dirty="0"/>
              <a:t>соус и </a:t>
            </a:r>
            <a:r>
              <a:rPr lang="ru-RU" sz="3000" dirty="0" err="1"/>
              <a:t>васаби</a:t>
            </a:r>
            <a:r>
              <a:rPr lang="ru-RU" sz="3000" dirty="0"/>
              <a:t>. Из напитков в Японии предпочитают зелёный чай, пиво и саке.</a:t>
            </a:r>
          </a:p>
        </p:txBody>
      </p:sp>
    </p:spTree>
    <p:extLst>
      <p:ext uri="{BB962C8B-B14F-4D97-AF65-F5344CB8AC3E}">
        <p14:creationId xmlns="" xmlns:p14="http://schemas.microsoft.com/office/powerpoint/2010/main" val="82823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8000"/>
          </a:xfrm>
        </p:spPr>
      </p:pic>
    </p:spTree>
    <p:extLst>
      <p:ext uri="{BB962C8B-B14F-4D97-AF65-F5344CB8AC3E}">
        <p14:creationId xmlns="" xmlns:p14="http://schemas.microsoft.com/office/powerpoint/2010/main" val="297413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sz="half" idx="4294967295"/>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
        <p:nvSpPr>
          <p:cNvPr id="4" name="Заголовок 3"/>
          <p:cNvSpPr>
            <a:spLocks noGrp="1"/>
          </p:cNvSpPr>
          <p:nvPr>
            <p:ph type="title"/>
          </p:nvPr>
        </p:nvSpPr>
        <p:spPr>
          <a:xfrm>
            <a:off x="323528" y="642918"/>
            <a:ext cx="8424936" cy="4514274"/>
          </a:xfrm>
        </p:spPr>
        <p:txBody>
          <a:bodyPr>
            <a:noAutofit/>
          </a:bodyPr>
          <a:lstStyle/>
          <a:p>
            <a:pPr algn="just"/>
            <a:r>
              <a:rPr lang="ru-RU" sz="3000" dirty="0" smtClean="0">
                <a:latin typeface="Times New Roman" pitchFamily="18" charset="0"/>
                <a:cs typeface="Times New Roman" pitchFamily="18" charset="0"/>
              </a:rPr>
              <a:t>Суши</a:t>
            </a:r>
            <a:r>
              <a:rPr lang="vi-VN" sz="3000" dirty="0" smtClean="0"/>
              <a:t> </a:t>
            </a:r>
            <a:r>
              <a:rPr lang="vi-VN" sz="3000" dirty="0" smtClean="0"/>
              <a:t>или суси —</a:t>
            </a:r>
            <a:r>
              <a:rPr lang="ru-RU" sz="3000" dirty="0" smtClean="0"/>
              <a:t> </a:t>
            </a:r>
            <a:r>
              <a:rPr lang="ru-RU" sz="3000" dirty="0" smtClean="0">
                <a:latin typeface="Times New Roman" pitchFamily="18" charset="0"/>
                <a:cs typeface="Times New Roman" pitchFamily="18" charset="0"/>
              </a:rPr>
              <a:t>б</a:t>
            </a:r>
            <a:r>
              <a:rPr lang="vi-VN" sz="3000" dirty="0" smtClean="0"/>
              <a:t>людо</a:t>
            </a:r>
            <a:r>
              <a:rPr lang="vi-VN" sz="3000" dirty="0"/>
              <a:t> традиционной японской кухни, приготовленное из риса с уксусной приправой и различных морепродуктов, а также других ингредиентов. С начала 1980-х годов суши получило широкую популярность в мире.</a:t>
            </a:r>
            <a:endParaRPr lang="ru-RU" sz="3000" dirty="0"/>
          </a:p>
        </p:txBody>
      </p:sp>
    </p:spTree>
    <p:extLst>
      <p:ext uri="{BB962C8B-B14F-4D97-AF65-F5344CB8AC3E}">
        <p14:creationId xmlns="" xmlns:p14="http://schemas.microsoft.com/office/powerpoint/2010/main" val="1521211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 y="0"/>
            <a:ext cx="9144000" cy="6858000"/>
          </a:xfrm>
        </p:spPr>
      </p:pic>
    </p:spTree>
    <p:extLst>
      <p:ext uri="{BB962C8B-B14F-4D97-AF65-F5344CB8AC3E}">
        <p14:creationId xmlns="" xmlns:p14="http://schemas.microsoft.com/office/powerpoint/2010/main" val="2233893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8"/>
          <p:cNvPicPr>
            <a:picLocks noGrp="1" noChangeAspect="1"/>
          </p:cNvPicPr>
          <p:nvPr>
            <p:ph sz="half" idx="1"/>
          </p:nvPr>
        </p:nvPicPr>
        <p:blipFill>
          <a:blip r:embed="rId2" cstate="print">
            <a:extLst>
              <a:ext uri="{28A0092B-C50C-407E-A947-70E740481C1C}">
                <a14:useLocalDpi xmlns="" xmlns:a14="http://schemas.microsoft.com/office/drawing/2010/main" val="0"/>
              </a:ext>
            </a:extLst>
          </a:blip>
          <a:stretch>
            <a:fillRect/>
          </a:stretch>
        </p:blipFill>
        <p:spPr>
          <a:xfrm>
            <a:off x="0" y="0"/>
            <a:ext cx="9143999" cy="6857999"/>
          </a:xfrm>
        </p:spPr>
      </p:pic>
      <p:sp>
        <p:nvSpPr>
          <p:cNvPr id="4" name="Заголовок 3"/>
          <p:cNvSpPr>
            <a:spLocks noGrp="1"/>
          </p:cNvSpPr>
          <p:nvPr>
            <p:ph type="title"/>
          </p:nvPr>
        </p:nvSpPr>
        <p:spPr/>
        <p:txBody>
          <a:bodyPr>
            <a:noAutofit/>
          </a:bodyPr>
          <a:lstStyle/>
          <a:p>
            <a:pPr algn="l"/>
            <a:r>
              <a:rPr lang="en-US" sz="3200" b="1" dirty="0"/>
              <a:t>Shimizu, Kay</a:t>
            </a:r>
            <a:r>
              <a:rPr lang="en-US" sz="3200" dirty="0"/>
              <a:t>. Sushi at Home / K. Shimizu. - Tokyo : </a:t>
            </a:r>
            <a:r>
              <a:rPr lang="en-US" sz="3200" dirty="0" err="1"/>
              <a:t>Shufunotomo</a:t>
            </a:r>
            <a:r>
              <a:rPr lang="en-US" sz="3200" dirty="0"/>
              <a:t>/Japan publications, 1996. - 142 p. : ill.</a:t>
            </a:r>
            <a:endParaRPr lang="ru-RU" sz="3200" dirty="0"/>
          </a:p>
        </p:txBody>
      </p:sp>
      <p:pic>
        <p:nvPicPr>
          <p:cNvPr id="10" name="Объект 9"/>
          <p:cNvPicPr>
            <a:picLocks noGrp="1" noChangeAspect="1"/>
          </p:cNvPicPr>
          <p:nvPr>
            <p:ph sz="half" idx="2"/>
          </p:nvPr>
        </p:nvPicPr>
        <p:blipFill>
          <a:blip r:embed="rId3" cstate="print">
            <a:extLst>
              <a:ext uri="{28A0092B-C50C-407E-A947-70E740481C1C}">
                <a14:useLocalDpi xmlns="" xmlns:a14="http://schemas.microsoft.com/office/drawing/2010/main" val="0"/>
              </a:ext>
            </a:extLst>
          </a:blip>
          <a:stretch>
            <a:fillRect/>
          </a:stretch>
        </p:blipFill>
        <p:spPr>
          <a:xfrm>
            <a:off x="2786050" y="1357298"/>
            <a:ext cx="3710132" cy="5157192"/>
          </a:xfrm>
        </p:spPr>
      </p:pic>
    </p:spTree>
    <p:extLst>
      <p:ext uri="{BB962C8B-B14F-4D97-AF65-F5344CB8AC3E}">
        <p14:creationId xmlns="" xmlns:p14="http://schemas.microsoft.com/office/powerpoint/2010/main" val="45993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pic>
        <p:nvPicPr>
          <p:cNvPr id="7" name="Объект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p:spPr>
      </p:pic>
    </p:spTree>
    <p:extLst>
      <p:ext uri="{BB962C8B-B14F-4D97-AF65-F5344CB8AC3E}">
        <p14:creationId xmlns="" xmlns:p14="http://schemas.microsoft.com/office/powerpoint/2010/main" val="124510150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129</Words>
  <Application>Microsoft Office PowerPoint</Application>
  <PresentationFormat>Экран (4:3)</PresentationFormat>
  <Paragraphs>10</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 Отдел иностранной литературы    Кухня страны восходящего солнца Виртуальный  обзор </vt:lpstr>
      <vt:lpstr>  Японская кухня отличается предпочтением натуральных, минимально обработанных продуктов, широким применением морепродуктов, сезонностью, характерными блюдами, специфическими правилами оформления блюд, сервировкой, застольным этикетом. Блюда японской кухни, как правило, являются ключевой достопримечательностью для туристов из других стран.   </vt:lpstr>
      <vt:lpstr>Слайд 3</vt:lpstr>
      <vt:lpstr>Классический формат приёма пищи — рис, суп и несколько гарниров: рыба (обычно жареная на гриле или варёная), соления и овощи. Все эти блюда подаются в небольших мисках, откуда их едят палочками. Наиболее популярные приправы —соевый соус и васаби. Из напитков в Японии предпочитают зелёный чай, пиво и саке.</vt:lpstr>
      <vt:lpstr>Слайд 5</vt:lpstr>
      <vt:lpstr>Суши или суси — блюдо традиционной японской кухни, приготовленное из риса с уксусной приправой и различных морепродуктов, а также других ингредиентов. С начала 1980-х годов суши получило широкую популярность в мире.</vt:lpstr>
      <vt:lpstr>Слайд 7</vt:lpstr>
      <vt:lpstr>Shimizu, Kay. Sushi at Home / K. Shimizu. - Tokyo : Shufunotomo/Japan publications, 1996. - 142 p. : ill.</vt:lpstr>
      <vt:lpstr>Слайд 9</vt:lpstr>
      <vt:lpstr>Слайд 10</vt:lpstr>
      <vt:lpstr>Слайд 11</vt:lpstr>
      <vt:lpstr>Слайд 12</vt:lpstr>
      <vt:lpstr>Gerichte der japanischen Küche / abb.: U. Zernicke, R. Grosse. - 4. Aufl. - Leipzig : VEB Fachbuchverl., 1987. - 80 S. : Abb.</vt:lpstr>
      <vt:lpstr>Слайд 14</vt:lpstr>
      <vt:lpstr>Слайд 15</vt:lpstr>
      <vt:lpstr>Слайд 16</vt:lpstr>
      <vt:lpstr>Слайд 17</vt:lpstr>
      <vt:lpstr>Yoneda, Soei. Good Food from a Japanese Temple / S. Yoneda ; introd. R. F. Capon ; phot. T. Ejeri. - Tokyo ; New York ; Francisko : Kodansha International, 1982. - 224 p. : il.</vt:lpstr>
      <vt:lpstr>Слайд 19</vt:lpstr>
      <vt:lpstr>Слайд 20</vt:lpstr>
      <vt:lpstr>Слайд 21</vt:lpstr>
      <vt:lpstr>Слайд 22</vt:lpstr>
      <vt:lpstr>Слайд 23</vt:lpstr>
      <vt:lpstr>Слайд 24</vt:lpstr>
      <vt:lpstr>Слайд 25</vt:lpstr>
      <vt:lpstr>Слайд 26</vt:lpstr>
      <vt:lpstr>Использованные интернет-ресурсы: https://ru.wikipedia.org/wiki/%D0%AF%D0%BF%D0%BE%D0%BD%D1%81%D0%BA%D0%B0%D1%8F_%D0%BA%D1%83%D1%85%D0%BD%D1%8F  https://eda.ru/recepty/yaponskaya-kuhnya  https://www.russianfood.com/recipes/bytype/?fid=154  https://34travel.me/post/japanese-food  https://visitjapan.ru/japan/eda/   Благодарим за просмотр!</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Отдел     Кухня страны восходящего солнца Виртуальный  обзор</dc:title>
  <dc:creator>dnk2</dc:creator>
  <cp:lastModifiedBy>gig1</cp:lastModifiedBy>
  <cp:revision>20</cp:revision>
  <dcterms:created xsi:type="dcterms:W3CDTF">2020-06-18T10:05:02Z</dcterms:created>
  <dcterms:modified xsi:type="dcterms:W3CDTF">2020-06-22T11:22:42Z</dcterms:modified>
</cp:coreProperties>
</file>