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8" r:id="rId3"/>
    <p:sldId id="278" r:id="rId4"/>
    <p:sldId id="279" r:id="rId5"/>
    <p:sldId id="257" r:id="rId6"/>
    <p:sldId id="260" r:id="rId7"/>
    <p:sldId id="264" r:id="rId8"/>
    <p:sldId id="263" r:id="rId9"/>
    <p:sldId id="268" r:id="rId10"/>
    <p:sldId id="281" r:id="rId11"/>
    <p:sldId id="267" r:id="rId12"/>
    <p:sldId id="266" r:id="rId13"/>
    <p:sldId id="277" r:id="rId14"/>
    <p:sldId id="265" r:id="rId15"/>
    <p:sldId id="270" r:id="rId16"/>
    <p:sldId id="283" r:id="rId17"/>
    <p:sldId id="269" r:id="rId18"/>
    <p:sldId id="284" r:id="rId19"/>
    <p:sldId id="271" r:id="rId20"/>
    <p:sldId id="285" r:id="rId21"/>
    <p:sldId id="286" r:id="rId22"/>
    <p:sldId id="280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33"/>
    <a:srgbClr val="800080"/>
    <a:srgbClr val="9933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7206" autoAdjust="0"/>
    <p:restoredTop sz="94660"/>
  </p:normalViewPr>
  <p:slideViewPr>
    <p:cSldViewPr>
      <p:cViewPr>
        <p:scale>
          <a:sx n="81" d="100"/>
          <a:sy n="81" d="100"/>
        </p:scale>
        <p:origin x="-990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028B6F-6374-4760-9AFC-59835604BEB6}" type="datetimeFigureOut">
              <a:rPr lang="ru-RU" smtClean="0"/>
              <a:pPr/>
              <a:t>22.06.2020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FB6FCA-5164-45DA-9272-2C47CC31C2D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FB6FCA-5164-45DA-9272-2C47CC31C2DB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67B71-21A3-4B75-8022-5019897FD52E}" type="datetimeFigureOut">
              <a:rPr lang="ru-RU" smtClean="0"/>
              <a:pPr/>
              <a:t>22.06.2020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E40F1-0414-4A02-B3ED-2745DCF1C8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67B71-21A3-4B75-8022-5019897FD52E}" type="datetimeFigureOut">
              <a:rPr lang="ru-RU" smtClean="0"/>
              <a:pPr/>
              <a:t>22.06.2020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E40F1-0414-4A02-B3ED-2745DCF1C8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67B71-21A3-4B75-8022-5019897FD52E}" type="datetimeFigureOut">
              <a:rPr lang="ru-RU" smtClean="0"/>
              <a:pPr/>
              <a:t>22.06.2020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E40F1-0414-4A02-B3ED-2745DCF1C8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67B71-21A3-4B75-8022-5019897FD52E}" type="datetimeFigureOut">
              <a:rPr lang="ru-RU" smtClean="0"/>
              <a:pPr/>
              <a:t>22.06.2020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E40F1-0414-4A02-B3ED-2745DCF1C8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67B71-21A3-4B75-8022-5019897FD52E}" type="datetimeFigureOut">
              <a:rPr lang="ru-RU" smtClean="0"/>
              <a:pPr/>
              <a:t>22.06.2020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E40F1-0414-4A02-B3ED-2745DCF1C8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67B71-21A3-4B75-8022-5019897FD52E}" type="datetimeFigureOut">
              <a:rPr lang="ru-RU" smtClean="0"/>
              <a:pPr/>
              <a:t>22.06.2020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E40F1-0414-4A02-B3ED-2745DCF1C8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67B71-21A3-4B75-8022-5019897FD52E}" type="datetimeFigureOut">
              <a:rPr lang="ru-RU" smtClean="0"/>
              <a:pPr/>
              <a:t>22.06.2020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E40F1-0414-4A02-B3ED-2745DCF1C8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67B71-21A3-4B75-8022-5019897FD52E}" type="datetimeFigureOut">
              <a:rPr lang="ru-RU" smtClean="0"/>
              <a:pPr/>
              <a:t>22.06.2020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E40F1-0414-4A02-B3ED-2745DCF1C8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67B71-21A3-4B75-8022-5019897FD52E}" type="datetimeFigureOut">
              <a:rPr lang="ru-RU" smtClean="0"/>
              <a:pPr/>
              <a:t>22.06.2020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E40F1-0414-4A02-B3ED-2745DCF1C8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67B71-21A3-4B75-8022-5019897FD52E}" type="datetimeFigureOut">
              <a:rPr lang="ru-RU" smtClean="0"/>
              <a:pPr/>
              <a:t>22.06.2020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E40F1-0414-4A02-B3ED-2745DCF1C8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67B71-21A3-4B75-8022-5019897FD52E}" type="datetimeFigureOut">
              <a:rPr lang="ru-RU" smtClean="0"/>
              <a:pPr/>
              <a:t>22.06.2020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E40F1-0414-4A02-B3ED-2745DCF1C8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A67B71-21A3-4B75-8022-5019897FD52E}" type="datetimeFigureOut">
              <a:rPr lang="ru-RU" smtClean="0"/>
              <a:pPr/>
              <a:t>22.06.2020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FE40F1-0414-4A02-B3ED-2745DCF1C87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topwar.ru/86291-ognennye-reydy-sovetskih-partizan.html" TargetMode="External"/><Relationship Id="rId7" Type="http://schemas.openxmlformats.org/officeDocument/2006/relationships/hyperlink" Target="https://histrf.ru/lenta-vremeni/event/view/29-iiunia-dien-pamiati-partizan-i-podpol-shchikov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tavrida.crimealib.ru/view_page_view.php?id=154" TargetMode="External"/><Relationship Id="rId5" Type="http://schemas.openxmlformats.org/officeDocument/2006/relationships/hyperlink" Target="https://&#1086;&#1073;&#1088;&#1072;&#1079;&#1099;&#1074;&#1086;&#1081;&#1085;&#1099;.&#1088;&#1092;/gallery/theme/partizany" TargetMode="External"/><Relationship Id="rId4" Type="http://schemas.openxmlformats.org/officeDocument/2006/relationships/hyperlink" Target="https://csdfmuseum.ru/projects/partizanskoe-dvizhenie-v-krymu-v-1943-1944-godakh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catalog.crimealib.ru/cgi-bin/irbis64r_15/cgiirbis_64.exe?LNG=&amp;C21COM=F&amp;I21DBN=IBIS&amp;P21DBN=IBIS&amp;S21FMT=&amp;S21ALL=&amp;Z21ID=&amp;S21CNR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permartmuseum.ru/new/871" TargetMode="External"/><Relationship Id="rId4" Type="http://schemas.openxmlformats.org/officeDocument/2006/relationships/hyperlink" Target="http://art-fedorov.ru/&#1072;&#1088;&#1084;&#1077;&#1081;&#1089;&#1082;&#1072;&#1103;-&#1090;&#1077;&#1084;&#1072;/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0000"/>
            <a:lum/>
          </a:blip>
          <a:srcRect/>
          <a:stretch>
            <a:fillRect l="-29000" r="-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1285860"/>
            <a:ext cx="8715436" cy="214314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Плечом к плечу: партизаны </a:t>
            </a:r>
            <a:br>
              <a:rPr lang="ru-RU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и подпольщики в годы </a:t>
            </a:r>
            <a:br>
              <a:rPr lang="ru-RU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Великой Отечественной войны</a:t>
            </a:r>
            <a:endParaRPr lang="ru-RU" b="1" dirty="0">
              <a:solidFill>
                <a:srgbClr val="6600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34" y="3886200"/>
            <a:ext cx="8143932" cy="2186006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3000" b="1" i="1" dirty="0" smtClean="0">
                <a:solidFill>
                  <a:schemeClr val="tx2">
                    <a:lumMod val="75000"/>
                  </a:schemeClr>
                </a:solidFill>
              </a:rPr>
              <a:t>День памяти партизан и подпольщиков, сражавшихся с фашистами </a:t>
            </a:r>
          </a:p>
          <a:p>
            <a:pPr>
              <a:spcBef>
                <a:spcPts val="0"/>
              </a:spcBef>
            </a:pPr>
            <a:r>
              <a:rPr lang="ru-RU" sz="3000" b="1" i="1" dirty="0" smtClean="0">
                <a:solidFill>
                  <a:schemeClr val="tx2">
                    <a:lumMod val="75000"/>
                  </a:schemeClr>
                </a:solidFill>
              </a:rPr>
              <a:t>в годы Великой Отечественной </a:t>
            </a:r>
            <a:r>
              <a:rPr lang="ru-RU" sz="3000" b="1" i="1" dirty="0" smtClean="0">
                <a:solidFill>
                  <a:schemeClr val="tx2">
                    <a:lumMod val="75000"/>
                  </a:schemeClr>
                </a:solidFill>
              </a:rPr>
              <a:t>войны</a:t>
            </a:r>
          </a:p>
          <a:p>
            <a:pPr>
              <a:spcBef>
                <a:spcPts val="0"/>
              </a:spcBef>
            </a:pPr>
            <a:endParaRPr lang="ru-RU" sz="3000" b="1" i="1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spcBef>
                <a:spcPts val="0"/>
              </a:spcBef>
            </a:pPr>
            <a:endParaRPr lang="ru-RU" sz="1800" b="1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endParaRPr lang="ru-RU" sz="1800" b="1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r>
              <a:rPr lang="ru-RU" sz="1800" b="1" dirty="0" smtClean="0">
                <a:solidFill>
                  <a:schemeClr val="tx1"/>
                </a:solidFill>
              </a:rPr>
              <a:t>Симферополь</a:t>
            </a:r>
            <a:r>
              <a:rPr lang="ru-RU" sz="1800" b="1" dirty="0" smtClean="0">
                <a:solidFill>
                  <a:schemeClr val="tx1"/>
                </a:solidFill>
              </a:rPr>
              <a:t>, 2020</a:t>
            </a:r>
            <a:endParaRPr lang="ru-RU" sz="1800" b="1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4282" y="285728"/>
            <a:ext cx="87154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Государственное бюджетное учреждение культуры Республики Крым </a:t>
            </a:r>
            <a:br>
              <a:rPr lang="ru-RU" b="1" dirty="0" smtClean="0"/>
            </a:br>
            <a:r>
              <a:rPr lang="ru-RU" b="1" dirty="0" smtClean="0"/>
              <a:t>«Крымская республиканская универсальная научная библиотека им. И. Я. Франко»</a:t>
            </a:r>
          </a:p>
          <a:p>
            <a:pPr algn="ctr"/>
            <a:r>
              <a:rPr lang="ru-RU" b="1" dirty="0" smtClean="0"/>
              <a:t>Информационно-библиографический отдел</a:t>
            </a:r>
            <a:endParaRPr lang="ru-RU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0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74638"/>
            <a:ext cx="8572560" cy="1143000"/>
          </a:xfrm>
        </p:spPr>
        <p:txBody>
          <a:bodyPr>
            <a:noAutofit/>
          </a:bodyPr>
          <a:lstStyle/>
          <a:p>
            <a:pPr algn="just"/>
            <a:r>
              <a:rPr lang="ru-RU" sz="25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Михеев А. А. Записки партизана / Анатолий Михеев. – Великий Новгород, 2014. – 207 с. – ISBN 978-5-904062-73-6.</a:t>
            </a:r>
            <a:endParaRPr lang="ru-RU" sz="25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86116" y="2357430"/>
            <a:ext cx="5500694" cy="2928958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Книга с необычной, трудной судьбой. Яркой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 полной тяжёлых испытаний была жизнь ее автора – Анатолия Александровича Михеева, ленинградца, ветерана трёх войн. Несколько десятков лет она шла к своему читателю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 только в 2014 году, благодаря усилиям поисковиков «Долины», завершила свой путь.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 сожалению, намного позже, чем свой жизненный путь завершил её главный герой. </a:t>
            </a:r>
          </a:p>
        </p:txBody>
      </p:sp>
      <p:pic>
        <p:nvPicPr>
          <p:cNvPr id="4" name="Рисунок 3" descr="mikheev-oblozhka-bolshay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1857364"/>
            <a:ext cx="2735115" cy="385765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072330" y="6357958"/>
            <a:ext cx="17867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Аннотация издательства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0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1143000"/>
          </a:xfrm>
        </p:spPr>
        <p:txBody>
          <a:bodyPr>
            <a:noAutofit/>
          </a:bodyPr>
          <a:lstStyle/>
          <a:p>
            <a:pPr algn="just"/>
            <a:r>
              <a:rPr lang="ru-RU" sz="25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Гилев</a:t>
            </a:r>
            <a:r>
              <a:rPr lang="ru-RU" sz="25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В. И. По жизненным показаниям : </a:t>
            </a:r>
            <a:r>
              <a:rPr lang="ru-RU" sz="25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записки партизанского </a:t>
            </a:r>
            <a:r>
              <a:rPr lang="ru-RU" sz="25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врача / В</a:t>
            </a:r>
            <a:r>
              <a:rPr lang="ru-RU" sz="25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И</a:t>
            </a:r>
            <a:r>
              <a:rPr lang="ru-RU" sz="25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5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Гилев</a:t>
            </a:r>
            <a:r>
              <a:rPr lang="ru-RU" sz="25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; [литературная запись </a:t>
            </a:r>
            <a:r>
              <a:rPr lang="ru-RU" sz="25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</a:t>
            </a:r>
            <a:r>
              <a:rPr lang="ru-RU" sz="25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5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Журибеды</a:t>
            </a:r>
            <a:r>
              <a:rPr lang="ru-RU" sz="25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]. </a:t>
            </a:r>
            <a:r>
              <a:rPr lang="ru-RU" sz="25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Ленинград </a:t>
            </a:r>
            <a:r>
              <a:rPr lang="ru-RU" sz="25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5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Лениздат</a:t>
            </a:r>
            <a:r>
              <a:rPr lang="ru-RU" sz="25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1990. </a:t>
            </a:r>
            <a:r>
              <a:rPr lang="ru-RU" sz="25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157 </a:t>
            </a:r>
            <a:r>
              <a:rPr lang="ru-RU" sz="25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с.</a:t>
            </a:r>
            <a:br>
              <a:rPr lang="ru-RU" sz="25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5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286116" y="2285993"/>
            <a:ext cx="5643602" cy="2500330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В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годы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войны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автор был начальником госпиталя Третьей Ленинградской партизанской бригады имени 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В. Германа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Воспоминания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В. И.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Гилева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посвящены мало отображенной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литературе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теме – самоотверженному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труду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медиков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партизанских бригадах. </a:t>
            </a:r>
          </a:p>
        </p:txBody>
      </p:sp>
      <p:pic>
        <p:nvPicPr>
          <p:cNvPr id="6" name="Рисунок 5" descr="100717167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1643050"/>
            <a:ext cx="2643206" cy="435771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929454" y="6286520"/>
            <a:ext cx="17867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Аннотация издательства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0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571612"/>
          </a:xfrm>
        </p:spPr>
        <p:txBody>
          <a:bodyPr>
            <a:noAutofit/>
          </a:bodyPr>
          <a:lstStyle/>
          <a:p>
            <a:pPr algn="just"/>
            <a:r>
              <a:rPr lang="ru-RU" sz="25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Подвиг живет вечно : рассказы о разведчиках / [вступительная статья А. П. Белобородова] ; [составитель И. Василевич]. – Москва : Политиздат, 1990. – 334 с. – ISBN 5-250-00415-6.</a:t>
            </a:r>
            <a:endParaRPr lang="ru-RU" sz="25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928926" y="1785926"/>
            <a:ext cx="6000792" cy="4186254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Настоящий сборник документальных очерков является тематическим продолжением ранее вышедшей книги «Люди молчаливого подвига»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 повествует о советских разведчиках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 антифашистах-интернационалистах. Открывает сборник очерк, повествующий о К.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Макошине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сумевшем вернуть на Родину бывших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врангелевских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солдат и офицеров. В книге рассказано о подвиге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Аганина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внедрившегося в гитлеровскую тайную полевую полицию, а также о боевых делах писателя Э. Казакевича. Много неизвестных фактов приводится о деятельности Я.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Крикмана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Р. Абеля, Дж. Блейка и других героев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разведчиков.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ivan-vasilevich-podvig-zhivet-vechno-sborni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2071678"/>
            <a:ext cx="2388070" cy="371477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000892" y="6357958"/>
            <a:ext cx="17867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Аннотация издательства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0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ru-RU" sz="2500" b="1" dirty="0" err="1" smtClean="0">
                <a:latin typeface="Times New Roman" pitchFamily="18" charset="0"/>
                <a:cs typeface="Times New Roman" pitchFamily="18" charset="0"/>
              </a:rPr>
              <a:t>Дюков</a:t>
            </a:r>
            <a:r>
              <a:rPr lang="ru-RU" sz="2500" b="1" dirty="0" smtClean="0">
                <a:latin typeface="Times New Roman" pitchFamily="18" charset="0"/>
                <a:cs typeface="Times New Roman" pitchFamily="18" charset="0"/>
              </a:rPr>
              <a:t> А. Р. Народная война : партизаны против карателей / Александр </a:t>
            </a:r>
            <a:r>
              <a:rPr lang="ru-RU" sz="2500" b="1" dirty="0" err="1" smtClean="0">
                <a:latin typeface="Times New Roman" pitchFamily="18" charset="0"/>
                <a:cs typeface="Times New Roman" pitchFamily="18" charset="0"/>
              </a:rPr>
              <a:t>Дюков</a:t>
            </a:r>
            <a:r>
              <a:rPr lang="ru-RU" sz="2500" b="1" dirty="0" smtClean="0">
                <a:latin typeface="Times New Roman" pitchFamily="18" charset="0"/>
                <a:cs typeface="Times New Roman" pitchFamily="18" charset="0"/>
              </a:rPr>
              <a:t>. – Москва : Алгоритм, 2017. – 303 с. – ISBN 978-5-906914-09-5. </a:t>
            </a:r>
            <a:endParaRPr lang="ru-RU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86116" y="1643050"/>
            <a:ext cx="5643602" cy="4572032"/>
          </a:xfrm>
        </p:spPr>
        <p:txBody>
          <a:bodyPr>
            <a:noAutofit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	Организация партизанского движения в годы Великой Отечественной войны – по-прежнему одна из наименее изученных страниц нашей истории. До сих пор историки спорят: почему централизованная система управления так и не была полностью воплощена в жизнь и кто в этом виноват? Могла ли кровавая бойня закончиться к 1943 году, если бы не были допущены просчеты 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организации народной войны? Но сам вклад партизан в общее дело победы, разумеется, никем не оспаривается. «Дубина народной войны» обрушилась не только на захватчиков, но и на коллаборационистов всех мастей, не отстававших в истреблении мирного населения 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от своих немецких хозяев. Апологетика пресловутого «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Локотского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самоуправления» (здесь зарабатывала марки «легендарная» Тонька-пулеметчица!) и так называемых национальных движений, развернувшихся на оккупированной фашистами территории СССР, безнравственна – этот вердикт Александра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Дюкова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подкрепляется скрупулезным исследованием документов, обнародованных в период «архивной революции» 1990-х гг.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over1__w22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44" y="1714488"/>
            <a:ext cx="3000396" cy="436127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929454" y="6357958"/>
            <a:ext cx="17867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Аннотация издательства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0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993366"/>
                </a:solidFill>
                <a:latin typeface="Times New Roman" pitchFamily="18" charset="0"/>
                <a:cs typeface="Times New Roman" pitchFamily="18" charset="0"/>
              </a:rPr>
              <a:t>Партизанское движение </a:t>
            </a:r>
            <a:br>
              <a:rPr lang="ru-RU" b="1" dirty="0" smtClean="0">
                <a:solidFill>
                  <a:srgbClr val="9933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993366"/>
                </a:solidFill>
                <a:latin typeface="Times New Roman" pitchFamily="18" charset="0"/>
                <a:cs typeface="Times New Roman" pitchFamily="18" charset="0"/>
              </a:rPr>
              <a:t>в Крыму</a:t>
            </a:r>
            <a:endParaRPr lang="ru-RU" b="1" dirty="0">
              <a:solidFill>
                <a:srgbClr val="9933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643050"/>
            <a:ext cx="8501122" cy="4500594"/>
          </a:xfrm>
        </p:spPr>
        <p:txBody>
          <a:bodyPr>
            <a:noAutofit/>
          </a:bodyPr>
          <a:lstStyle/>
          <a:p>
            <a:pPr marL="0" indent="360000" algn="just">
              <a:spcBef>
                <a:spcPts val="0"/>
              </a:spcBef>
              <a:buNone/>
            </a:pPr>
            <a:r>
              <a:rPr lang="ru-RU" sz="23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3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Одна из самых героических и драматических страниц </a:t>
            </a:r>
            <a:br>
              <a:rPr lang="ru-RU" sz="23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3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истории Великой Отечественной войны. </a:t>
            </a:r>
          </a:p>
          <a:p>
            <a:pPr marL="0" indent="360000" algn="just">
              <a:spcBef>
                <a:spcPts val="0"/>
              </a:spcBef>
              <a:buNone/>
            </a:pPr>
            <a:r>
              <a:rPr lang="ru-RU" sz="23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25 октября 1941 года фашисты прорвали советские оборонительные заслоны и вошли на территорию Крымского полуострова.  Еще в августе 1941 года было принято решение </a:t>
            </a:r>
            <a:br>
              <a:rPr lang="ru-RU" sz="23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3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 формировании партизанских отрядов </a:t>
            </a:r>
            <a:br>
              <a:rPr lang="ru-RU" sz="23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3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 многонационального крымского населения – это были врачи и учителя, виноделы, рабочие, а к ним присоединялись 10 тысяч деморализованных военных. Многим приходилось отказывать по болезни или по возрасту. Таких людей оставляли в городах для подпольной работы и для связи </a:t>
            </a:r>
            <a:br>
              <a:rPr lang="ru-RU" sz="23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3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 лесом.</a:t>
            </a:r>
            <a:endParaRPr lang="ru-RU" sz="23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0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714356"/>
            <a:ext cx="8715436" cy="1143000"/>
          </a:xfrm>
        </p:spPr>
        <p:txBody>
          <a:bodyPr>
            <a:noAutofit/>
          </a:bodyPr>
          <a:lstStyle/>
          <a:p>
            <a:pPr algn="just"/>
            <a:r>
              <a:rPr lang="ru-RU" sz="2300" b="1" dirty="0" err="1" smtClean="0">
                <a:latin typeface="Times New Roman" pitchFamily="18" charset="0"/>
                <a:cs typeface="Times New Roman" pitchFamily="18" charset="0"/>
              </a:rPr>
              <a:t>Брошеван</a:t>
            </a:r>
            <a:r>
              <a:rPr lang="ru-RU" sz="2300" b="1" dirty="0" smtClean="0">
                <a:latin typeface="Times New Roman" pitchFamily="18" charset="0"/>
                <a:cs typeface="Times New Roman" pitchFamily="18" charset="0"/>
              </a:rPr>
              <a:t> В. М. Крымский штаб партизанского движения : (хроника в документах и материалах о боевой деятельности крымских партизан, их вкладе в разгром немецко-фашистских и румынских захватчиков на полуострове / В. М. </a:t>
            </a:r>
            <a:r>
              <a:rPr lang="ru-RU" sz="2300" b="1" dirty="0" err="1" smtClean="0">
                <a:latin typeface="Times New Roman" pitchFamily="18" charset="0"/>
                <a:cs typeface="Times New Roman" pitchFamily="18" charset="0"/>
              </a:rPr>
              <a:t>Брошеван</a:t>
            </a:r>
            <a:r>
              <a:rPr lang="ru-RU" sz="2300" b="1" dirty="0" smtClean="0">
                <a:latin typeface="Times New Roman" pitchFamily="18" charset="0"/>
                <a:cs typeface="Times New Roman" pitchFamily="18" charset="0"/>
              </a:rPr>
              <a:t>. – Симферополь, 2001.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2300" b="1" dirty="0" smtClean="0">
                <a:latin typeface="Times New Roman" pitchFamily="18" charset="0"/>
                <a:cs typeface="Times New Roman" pitchFamily="18" charset="0"/>
              </a:rPr>
              <a:t> 103 с.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2300" b="1" dirty="0" smtClean="0">
                <a:latin typeface="Times New Roman" pitchFamily="18" charset="0"/>
                <a:cs typeface="Times New Roman" pitchFamily="18" charset="0"/>
              </a:rPr>
              <a:t> ISBN 5-7707-3792-1. </a:t>
            </a:r>
            <a:endParaRPr lang="ru-RU" sz="23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IMG_20200616_133208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t="6826" r="3413" b="4436"/>
          <a:stretch>
            <a:fillRect/>
          </a:stretch>
        </p:blipFill>
        <p:spPr>
          <a:xfrm rot="16200000">
            <a:off x="-242724" y="3028752"/>
            <a:ext cx="3842973" cy="2643206"/>
          </a:xfrm>
        </p:spPr>
      </p:pic>
      <p:sp>
        <p:nvSpPr>
          <p:cNvPr id="5" name="Содержимое 5"/>
          <p:cNvSpPr txBox="1">
            <a:spLocks/>
          </p:cNvSpPr>
          <p:nvPr/>
        </p:nvSpPr>
        <p:spPr>
          <a:xfrm>
            <a:off x="3143240" y="2643182"/>
            <a:ext cx="5643602" cy="26432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algn="just"/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	Данная работа написана </a:t>
            </a:r>
            <a:r>
              <a:rPr kumimoji="0" lang="ru-RU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на неизвестных раннее документах </a:t>
            </a:r>
            <a:r>
              <a:rPr kumimoji="0" lang="ru-RU" sz="20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Госархива</a:t>
            </a:r>
            <a:r>
              <a:rPr kumimoji="0" lang="ru-RU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Автономной Республики Крым.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Наряду с жизнью и боевой деятельностью партизан, их мужеством </a:t>
            </a:r>
            <a:b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</a:b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и героизмом,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впервые показана </a:t>
            </a:r>
            <a:r>
              <a:rPr kumimoji="0" lang="ru-RU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историография организационной структуры партизанского движения в Крыму и его руководящего состава. 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00892" y="6357958"/>
            <a:ext cx="17867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Аннотация издательства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472518" cy="1071570"/>
          </a:xfrm>
        </p:spPr>
        <p:txBody>
          <a:bodyPr>
            <a:noAutofit/>
          </a:bodyPr>
          <a:lstStyle/>
          <a:p>
            <a:pPr algn="just"/>
            <a:r>
              <a:rPr lang="ru-RU" sz="25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Кузнецов </a:t>
            </a:r>
            <a:r>
              <a:rPr lang="ru-RU" sz="25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А. П. Повесть о молодых подпольщиках / </a:t>
            </a:r>
            <a:r>
              <a:rPr lang="ru-RU" sz="25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5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5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5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П. Кузнецов, Н. Н. Панюшкин. </a:t>
            </a:r>
            <a:r>
              <a:rPr lang="ru-RU" sz="25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Симферополь, 1960</a:t>
            </a:r>
            <a:r>
              <a:rPr lang="ru-RU" sz="25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5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5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318 с.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14678" y="2143116"/>
            <a:ext cx="5715040" cy="2643206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Документальное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произведение,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котором рассказывается о боевых делах молодежи, комсомольцев Симферопольской подпольной организации. Патриотизм, энергия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решимость, непоколебимая вера в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победу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ненависть к врагу, постоянная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готовность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подвигу, презрение к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смерти – все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это присуще героям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книги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4" name="Рисунок 3" descr="101187824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1857364"/>
            <a:ext cx="2742115" cy="419100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929454" y="6286520"/>
            <a:ext cx="18042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Аннотация</a:t>
            </a:r>
            <a:r>
              <a:rPr lang="ru-RU" sz="1200" dirty="0" smtClean="0"/>
              <a:t> издательства</a:t>
            </a:r>
            <a:endParaRPr lang="ru-RU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0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96974"/>
          </a:xfrm>
        </p:spPr>
        <p:txBody>
          <a:bodyPr>
            <a:noAutofit/>
          </a:bodyPr>
          <a:lstStyle/>
          <a:p>
            <a:pPr algn="just"/>
            <a:r>
              <a:rPr lang="ru-RU" sz="23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Луговой Н. Д. Страда партизанская: 900 дней в тылу врага : дневниковые записи / Н. Д. Луговой.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23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Симферополь : ЧП «</a:t>
            </a:r>
            <a:r>
              <a:rPr lang="ru-RU" sz="23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Эльиньо</a:t>
            </a:r>
            <a:r>
              <a:rPr lang="ru-RU" sz="23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», 2004.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23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700 с.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23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ISBN 966-7348-23-7.</a:t>
            </a:r>
            <a:endParaRPr lang="ru-RU" sz="23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3214678" y="1643050"/>
            <a:ext cx="5715040" cy="4000528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Книга комиссара Северного соединения партизан Крыма Николая Дмитриевича Лугового «Страда партизанская: 900 дней в тылу врага. Дневниковые записи» – один из наиболее ярких, красноречивых и правдивых документов самоотверженной, героической борьбы в тылу врага в Крыму, в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Зуйских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лесах, Северного соединения крымских партизан в 1941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1944 годах.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Издание книги посвящено 60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летию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 дня освобождения Советской Армией крымской земли от фашистских захватчиков.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big327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1857364"/>
            <a:ext cx="2744788" cy="40005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786578" y="6072206"/>
            <a:ext cx="17867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Аннотация издательства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3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Степанов Е. Партизанскими тропами / Е. Степанов. –  Симферополь, 1961. – 308 с.</a:t>
            </a:r>
            <a:endParaRPr lang="ru-RU" sz="23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14678" y="1571613"/>
            <a:ext cx="5715040" cy="4071966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Книга Е. Степанова, рассказывает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 подлинных событиях. В ней нет ничего вымышленного. Это воспоминания журналиста, участника партизанского движения в Крыму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годы Великой Отечественной войны. Автор книги находился в крымских лесах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 непосредственно участвовал в боевых операциях партизан.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Как живые предстают перед нами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воспоминаниях Е. Степанова советские патриоты. Правдиво, взволнованно повествует он об исключительно трудной героической борьбе крымских партизан с немецко-фашистскими захватчиками. </a:t>
            </a:r>
          </a:p>
        </p:txBody>
      </p:sp>
      <p:pic>
        <p:nvPicPr>
          <p:cNvPr id="4" name="Рисунок 3" descr="IMG_20200622_102349.jpg"/>
          <p:cNvPicPr>
            <a:picLocks noChangeAspect="1"/>
          </p:cNvPicPr>
          <p:nvPr/>
        </p:nvPicPr>
        <p:blipFill>
          <a:blip r:embed="rId3" cstate="print"/>
          <a:srcRect l="1562" t="6250" r="1562" b="10416"/>
          <a:stretch>
            <a:fillRect/>
          </a:stretch>
        </p:blipFill>
        <p:spPr>
          <a:xfrm rot="16200000">
            <a:off x="-785818" y="2285992"/>
            <a:ext cx="4429156" cy="28575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786578" y="6072206"/>
            <a:ext cx="17867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Аннотация издательства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928670"/>
            <a:ext cx="8715436" cy="4525963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buFont typeface="Arial" pitchFamily="34" charset="0"/>
              <a:buNone/>
            </a:pPr>
            <a:r>
              <a:rPr lang="ru-RU" sz="27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7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Партизанское движение было народным. В нем участвовали все слои населения страны: крестьяне (40,5%), рабочие (30,1%), служащие (29,4%), представители всех национальностей Советского Союза, а также представители народов Чехословакии, Польши, Венгрии, Румынии, Югославии, Франции, Бельгии и других стран Европы. До 80% партизан были люди от 18 до 45 лет, т.е. наиболее зрелая и боеспособная часть населения. Среди партизан немало было женщин: в отдельных отрядах они составляли 10-25% личного состава. Иногда партизанами становились целые семьи и полностью  жители отдельных деревень. 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0000"/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071546"/>
            <a:ext cx="8643998" cy="4525963"/>
          </a:xfrm>
        </p:spPr>
        <p:txBody>
          <a:bodyPr>
            <a:normAutofit/>
          </a:bodyPr>
          <a:lstStyle/>
          <a:p>
            <a:pPr marL="0" indent="360000" algn="just">
              <a:spcBef>
                <a:spcPts val="0"/>
              </a:spcBef>
              <a:buNone/>
            </a:pPr>
            <a:r>
              <a:rPr lang="ru-RU" dirty="0" smtClean="0">
                <a:solidFill>
                  <a:srgbClr val="993366"/>
                </a:solidFill>
              </a:rPr>
              <a:t/>
            </a:r>
            <a:br>
              <a:rPr lang="ru-RU" dirty="0" smtClean="0">
                <a:solidFill>
                  <a:srgbClr val="993366"/>
                </a:solidFill>
              </a:rPr>
            </a:br>
            <a:r>
              <a:rPr lang="ru-RU" dirty="0" smtClean="0">
                <a:solidFill>
                  <a:srgbClr val="993366"/>
                </a:solidFill>
              </a:rPr>
              <a:t>	</a:t>
            </a:r>
            <a:r>
              <a:rPr lang="ru-RU" sz="2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29 июня в России отмечается День памяти партизан и подпольщиков. В этот день в 1941 году Совнарком СССР и ЦК ВКП(б) издали Директиву </a:t>
            </a:r>
            <a:br>
              <a:rPr lang="ru-RU" sz="2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 необходимости создания на оккупированной врагом территории организованного партизанского сопротивления, которое впоследствии внесло существенный вклад в Победу в Великой Отечественной войне.</a:t>
            </a:r>
          </a:p>
          <a:p>
            <a:pPr marL="0" indent="360000" algn="just">
              <a:lnSpc>
                <a:spcPct val="120000"/>
              </a:lnSpc>
              <a:spcBef>
                <a:spcPts val="0"/>
              </a:spcBef>
              <a:buNone/>
            </a:pPr>
            <a:endParaRPr lang="ru-RU" dirty="0">
              <a:solidFill>
                <a:srgbClr val="993366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7000"/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Интересные </a:t>
            </a:r>
            <a:r>
              <a:rPr lang="ru-RU" sz="40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интернет-публикации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4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данной теме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428736"/>
            <a:ext cx="8572560" cy="5072098"/>
          </a:xfrm>
        </p:spPr>
        <p:txBody>
          <a:bodyPr>
            <a:normAutofit lnSpcReduction="10000"/>
          </a:bodyPr>
          <a:lstStyle/>
          <a:p>
            <a:pPr lvl="0" algn="just">
              <a:spcBef>
                <a:spcPts val="0"/>
              </a:spcBef>
              <a:buFont typeface="+mj-lt"/>
              <a:buAutoNum type="arabicPeriod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Огненные рейды советских партизан. – Текст : электронный // Военное обозрение. История  : [сайт]. – URL: </a:t>
            </a:r>
            <a:r>
              <a:rPr lang="ru-RU" sz="1800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https://topwar.ru/86291-ognennye-reydy-sovetskih-partizan.html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(дата обращения: 22.06.2020).  – Дата публикации: 18.11.2015. </a:t>
            </a:r>
          </a:p>
          <a:p>
            <a:pPr lvl="0" algn="just">
              <a:spcBef>
                <a:spcPts val="0"/>
              </a:spcBef>
              <a:buFont typeface="+mj-lt"/>
              <a:buAutoNum type="arabicPeriod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Партизанское движение в Крыму в 1943–1944 годах : по свидетельствам кинооператора И. Запорожского. – Изображение (неподвижное ; визуальное) : электронное // Музей ЦСДФ.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Интернет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выставки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: тематические материалы, связанные с творческо-производственной деятельностью ЦСДФ : [сайт]. – URL: </a:t>
            </a:r>
            <a:r>
              <a:rPr lang="en-US" sz="1800" u="sng" dirty="0" smtClean="0">
                <a:latin typeface="Times New Roman" pitchFamily="18" charset="0"/>
                <a:cs typeface="Times New Roman" pitchFamily="18" charset="0"/>
                <a:hlinkClick r:id="rId4"/>
              </a:rPr>
              <a:t>https</a:t>
            </a:r>
            <a:r>
              <a:rPr lang="ru-RU" sz="1800" u="sng" dirty="0" smtClean="0">
                <a:latin typeface="Times New Roman" pitchFamily="18" charset="0"/>
                <a:cs typeface="Times New Roman" pitchFamily="18" charset="0"/>
                <a:hlinkClick r:id="rId4"/>
              </a:rPr>
              <a:t>://</a:t>
            </a:r>
            <a:r>
              <a:rPr lang="en-US" sz="1800" u="sng" dirty="0" err="1" smtClean="0">
                <a:latin typeface="Times New Roman" pitchFamily="18" charset="0"/>
                <a:cs typeface="Times New Roman" pitchFamily="18" charset="0"/>
                <a:hlinkClick r:id="rId4"/>
              </a:rPr>
              <a:t>csdfmuseum</a:t>
            </a:r>
            <a:r>
              <a:rPr lang="ru-RU" sz="1800" u="sng" dirty="0" smtClean="0">
                <a:latin typeface="Times New Roman" pitchFamily="18" charset="0"/>
                <a:cs typeface="Times New Roman" pitchFamily="18" charset="0"/>
                <a:hlinkClick r:id="rId4"/>
              </a:rPr>
              <a:t>.</a:t>
            </a:r>
            <a:r>
              <a:rPr lang="en-US" sz="1800" u="sng" dirty="0" err="1" smtClean="0">
                <a:latin typeface="Times New Roman" pitchFamily="18" charset="0"/>
                <a:cs typeface="Times New Roman" pitchFamily="18" charset="0"/>
                <a:hlinkClick r:id="rId4"/>
              </a:rPr>
              <a:t>ru</a:t>
            </a:r>
            <a:r>
              <a:rPr lang="ru-RU" sz="1800" u="sng" dirty="0" smtClean="0">
                <a:latin typeface="Times New Roman" pitchFamily="18" charset="0"/>
                <a:cs typeface="Times New Roman" pitchFamily="18" charset="0"/>
                <a:hlinkClick r:id="rId4"/>
              </a:rPr>
              <a:t>/</a:t>
            </a:r>
            <a:r>
              <a:rPr lang="en-US" sz="1800" u="sng" dirty="0" smtClean="0">
                <a:latin typeface="Times New Roman" pitchFamily="18" charset="0"/>
                <a:cs typeface="Times New Roman" pitchFamily="18" charset="0"/>
                <a:hlinkClick r:id="rId4"/>
              </a:rPr>
              <a:t>projects</a:t>
            </a:r>
            <a:r>
              <a:rPr lang="ru-RU" sz="1800" u="sng" dirty="0" smtClean="0">
                <a:latin typeface="Times New Roman" pitchFamily="18" charset="0"/>
                <a:cs typeface="Times New Roman" pitchFamily="18" charset="0"/>
                <a:hlinkClick r:id="rId4"/>
              </a:rPr>
              <a:t>/</a:t>
            </a:r>
            <a:r>
              <a:rPr lang="en-US" sz="1800" u="sng" dirty="0" err="1" smtClean="0">
                <a:latin typeface="Times New Roman" pitchFamily="18" charset="0"/>
                <a:cs typeface="Times New Roman" pitchFamily="18" charset="0"/>
                <a:hlinkClick r:id="rId4"/>
              </a:rPr>
              <a:t>partizanskoe</a:t>
            </a:r>
            <a:r>
              <a:rPr lang="ru-RU" sz="1800" u="sng" dirty="0" smtClean="0">
                <a:latin typeface="Times New Roman" pitchFamily="18" charset="0"/>
                <a:cs typeface="Times New Roman" pitchFamily="18" charset="0"/>
                <a:hlinkClick r:id="rId4"/>
              </a:rPr>
              <a:t>-</a:t>
            </a:r>
            <a:r>
              <a:rPr lang="en-US" sz="1800" u="sng" dirty="0" err="1" smtClean="0">
                <a:latin typeface="Times New Roman" pitchFamily="18" charset="0"/>
                <a:cs typeface="Times New Roman" pitchFamily="18" charset="0"/>
                <a:hlinkClick r:id="rId4"/>
              </a:rPr>
              <a:t>dvizhenie</a:t>
            </a:r>
            <a:r>
              <a:rPr lang="ru-RU" sz="1800" u="sng" dirty="0" smtClean="0">
                <a:latin typeface="Times New Roman" pitchFamily="18" charset="0"/>
                <a:cs typeface="Times New Roman" pitchFamily="18" charset="0"/>
                <a:hlinkClick r:id="rId4"/>
              </a:rPr>
              <a:t>-</a:t>
            </a:r>
            <a:r>
              <a:rPr lang="en-US" sz="1800" u="sng" dirty="0" smtClean="0">
                <a:latin typeface="Times New Roman" pitchFamily="18" charset="0"/>
                <a:cs typeface="Times New Roman" pitchFamily="18" charset="0"/>
                <a:hlinkClick r:id="rId4"/>
              </a:rPr>
              <a:t>v</a:t>
            </a:r>
            <a:r>
              <a:rPr lang="ru-RU" sz="1800" u="sng" dirty="0" smtClean="0">
                <a:latin typeface="Times New Roman" pitchFamily="18" charset="0"/>
                <a:cs typeface="Times New Roman" pitchFamily="18" charset="0"/>
                <a:hlinkClick r:id="rId4"/>
              </a:rPr>
              <a:t>-</a:t>
            </a:r>
            <a:r>
              <a:rPr lang="en-US" sz="1800" u="sng" dirty="0" err="1" smtClean="0">
                <a:latin typeface="Times New Roman" pitchFamily="18" charset="0"/>
                <a:cs typeface="Times New Roman" pitchFamily="18" charset="0"/>
                <a:hlinkClick r:id="rId4"/>
              </a:rPr>
              <a:t>krymu</a:t>
            </a:r>
            <a:r>
              <a:rPr lang="ru-RU" sz="1800" u="sng" dirty="0" smtClean="0">
                <a:latin typeface="Times New Roman" pitchFamily="18" charset="0"/>
                <a:cs typeface="Times New Roman" pitchFamily="18" charset="0"/>
                <a:hlinkClick r:id="rId4"/>
              </a:rPr>
              <a:t>-</a:t>
            </a:r>
            <a:r>
              <a:rPr lang="en-US" sz="1800" u="sng" dirty="0" smtClean="0">
                <a:latin typeface="Times New Roman" pitchFamily="18" charset="0"/>
                <a:cs typeface="Times New Roman" pitchFamily="18" charset="0"/>
                <a:hlinkClick r:id="rId4"/>
              </a:rPr>
              <a:t>v</a:t>
            </a:r>
            <a:r>
              <a:rPr lang="ru-RU" sz="1800" u="sng" dirty="0" smtClean="0">
                <a:latin typeface="Times New Roman" pitchFamily="18" charset="0"/>
                <a:cs typeface="Times New Roman" pitchFamily="18" charset="0"/>
                <a:hlinkClick r:id="rId4"/>
              </a:rPr>
              <a:t>-1943-1944-</a:t>
            </a:r>
            <a:r>
              <a:rPr lang="en-US" sz="1800" u="sng" dirty="0" err="1" smtClean="0">
                <a:latin typeface="Times New Roman" pitchFamily="18" charset="0"/>
                <a:cs typeface="Times New Roman" pitchFamily="18" charset="0"/>
                <a:hlinkClick r:id="rId4"/>
              </a:rPr>
              <a:t>godakh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ата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обращения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22.06.2020)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lvl="0" algn="just">
              <a:spcBef>
                <a:spcPts val="0"/>
              </a:spcBef>
              <a:buFont typeface="+mj-lt"/>
              <a:buAutoNum type="arabicPeriod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Партизаны и разведчики. – Текст : электронный // Образы войны : [сайт]. – URL: </a:t>
            </a:r>
            <a:r>
              <a:rPr lang="ru-RU" sz="1800" u="sng" dirty="0" smtClean="0">
                <a:latin typeface="Times New Roman" pitchFamily="18" charset="0"/>
                <a:cs typeface="Times New Roman" pitchFamily="18" charset="0"/>
                <a:hlinkClick r:id="rId5"/>
              </a:rPr>
              <a:t>https://образывойны.рф/gallery/theme/partizany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(дата обращения 22.06.2020г.).</a:t>
            </a:r>
          </a:p>
          <a:p>
            <a:pPr lvl="0" algn="just">
              <a:spcBef>
                <a:spcPts val="0"/>
              </a:spcBef>
              <a:buFont typeface="+mj-lt"/>
              <a:buAutoNum type="arabicPeriod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Ткаченко С. Партизанское движение (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1941–1944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) / С. Ткаченко. – Текст : электронный // Таврида: вчера и сегодня  : [сайт]. – URL: </a:t>
            </a:r>
            <a:r>
              <a:rPr lang="en-US" sz="1800" u="sng" dirty="0" smtClean="0">
                <a:latin typeface="Times New Roman" pitchFamily="18" charset="0"/>
                <a:cs typeface="Times New Roman" pitchFamily="18" charset="0"/>
                <a:hlinkClick r:id="rId6"/>
              </a:rPr>
              <a:t>http</a:t>
            </a:r>
            <a:r>
              <a:rPr lang="ru-RU" sz="1800" u="sng" dirty="0" smtClean="0">
                <a:latin typeface="Times New Roman" pitchFamily="18" charset="0"/>
                <a:cs typeface="Times New Roman" pitchFamily="18" charset="0"/>
                <a:hlinkClick r:id="rId6"/>
              </a:rPr>
              <a:t>://</a:t>
            </a:r>
            <a:r>
              <a:rPr lang="en-US" sz="1800" u="sng" dirty="0" err="1" smtClean="0">
                <a:latin typeface="Times New Roman" pitchFamily="18" charset="0"/>
                <a:cs typeface="Times New Roman" pitchFamily="18" charset="0"/>
                <a:hlinkClick r:id="rId6"/>
              </a:rPr>
              <a:t>tavrida</a:t>
            </a:r>
            <a:r>
              <a:rPr lang="ru-RU" sz="1800" u="sng" dirty="0" smtClean="0">
                <a:latin typeface="Times New Roman" pitchFamily="18" charset="0"/>
                <a:cs typeface="Times New Roman" pitchFamily="18" charset="0"/>
                <a:hlinkClick r:id="rId6"/>
              </a:rPr>
              <a:t>.</a:t>
            </a:r>
            <a:r>
              <a:rPr lang="en-US" sz="1800" u="sng" dirty="0" err="1" smtClean="0">
                <a:latin typeface="Times New Roman" pitchFamily="18" charset="0"/>
                <a:cs typeface="Times New Roman" pitchFamily="18" charset="0"/>
                <a:hlinkClick r:id="rId6"/>
              </a:rPr>
              <a:t>crimealib</a:t>
            </a:r>
            <a:r>
              <a:rPr lang="ru-RU" sz="1800" u="sng" dirty="0" smtClean="0">
                <a:latin typeface="Times New Roman" pitchFamily="18" charset="0"/>
                <a:cs typeface="Times New Roman" pitchFamily="18" charset="0"/>
                <a:hlinkClick r:id="rId6"/>
              </a:rPr>
              <a:t>.</a:t>
            </a:r>
            <a:r>
              <a:rPr lang="en-US" sz="1800" u="sng" dirty="0" err="1" smtClean="0">
                <a:latin typeface="Times New Roman" pitchFamily="18" charset="0"/>
                <a:cs typeface="Times New Roman" pitchFamily="18" charset="0"/>
                <a:hlinkClick r:id="rId6"/>
              </a:rPr>
              <a:t>ru</a:t>
            </a:r>
            <a:r>
              <a:rPr lang="ru-RU" sz="1800" u="sng" dirty="0" smtClean="0">
                <a:latin typeface="Times New Roman" pitchFamily="18" charset="0"/>
                <a:cs typeface="Times New Roman" pitchFamily="18" charset="0"/>
                <a:hlinkClick r:id="rId6"/>
              </a:rPr>
              <a:t>/</a:t>
            </a:r>
            <a:r>
              <a:rPr lang="en-US" sz="1800" u="sng" dirty="0" smtClean="0">
                <a:latin typeface="Times New Roman" pitchFamily="18" charset="0"/>
                <a:cs typeface="Times New Roman" pitchFamily="18" charset="0"/>
                <a:hlinkClick r:id="rId6"/>
              </a:rPr>
              <a:t>view</a:t>
            </a:r>
            <a:r>
              <a:rPr lang="ru-RU" sz="1800" u="sng" dirty="0" smtClean="0">
                <a:latin typeface="Times New Roman" pitchFamily="18" charset="0"/>
                <a:cs typeface="Times New Roman" pitchFamily="18" charset="0"/>
                <a:hlinkClick r:id="rId6"/>
              </a:rPr>
              <a:t>_</a:t>
            </a:r>
            <a:r>
              <a:rPr lang="en-US" sz="1800" u="sng" dirty="0" smtClean="0">
                <a:latin typeface="Times New Roman" pitchFamily="18" charset="0"/>
                <a:cs typeface="Times New Roman" pitchFamily="18" charset="0"/>
                <a:hlinkClick r:id="rId6"/>
              </a:rPr>
              <a:t>page</a:t>
            </a:r>
            <a:r>
              <a:rPr lang="ru-RU" sz="1800" u="sng" dirty="0" smtClean="0">
                <a:latin typeface="Times New Roman" pitchFamily="18" charset="0"/>
                <a:cs typeface="Times New Roman" pitchFamily="18" charset="0"/>
                <a:hlinkClick r:id="rId6"/>
              </a:rPr>
              <a:t>_</a:t>
            </a:r>
            <a:r>
              <a:rPr lang="en-US" sz="1800" u="sng" dirty="0" smtClean="0">
                <a:latin typeface="Times New Roman" pitchFamily="18" charset="0"/>
                <a:cs typeface="Times New Roman" pitchFamily="18" charset="0"/>
                <a:hlinkClick r:id="rId6"/>
              </a:rPr>
              <a:t>view</a:t>
            </a:r>
            <a:r>
              <a:rPr lang="ru-RU" sz="1800" u="sng" dirty="0" smtClean="0">
                <a:latin typeface="Times New Roman" pitchFamily="18" charset="0"/>
                <a:cs typeface="Times New Roman" pitchFamily="18" charset="0"/>
                <a:hlinkClick r:id="rId6"/>
              </a:rPr>
              <a:t>.</a:t>
            </a:r>
            <a:r>
              <a:rPr lang="en-US" sz="1800" u="sng" dirty="0" err="1" smtClean="0">
                <a:latin typeface="Times New Roman" pitchFamily="18" charset="0"/>
                <a:cs typeface="Times New Roman" pitchFamily="18" charset="0"/>
                <a:hlinkClick r:id="rId6"/>
              </a:rPr>
              <a:t>php</a:t>
            </a:r>
            <a:r>
              <a:rPr lang="ru-RU" sz="1800" u="sng" dirty="0" smtClean="0">
                <a:latin typeface="Times New Roman" pitchFamily="18" charset="0"/>
                <a:cs typeface="Times New Roman" pitchFamily="18" charset="0"/>
                <a:hlinkClick r:id="rId6"/>
              </a:rPr>
              <a:t>?</a:t>
            </a:r>
            <a:r>
              <a:rPr lang="en-US" sz="1800" u="sng" dirty="0" smtClean="0">
                <a:latin typeface="Times New Roman" pitchFamily="18" charset="0"/>
                <a:cs typeface="Times New Roman" pitchFamily="18" charset="0"/>
                <a:hlinkClick r:id="rId6"/>
              </a:rPr>
              <a:t>id</a:t>
            </a:r>
            <a:r>
              <a:rPr lang="ru-RU" sz="1800" u="sng" dirty="0" smtClean="0">
                <a:latin typeface="Times New Roman" pitchFamily="18" charset="0"/>
                <a:cs typeface="Times New Roman" pitchFamily="18" charset="0"/>
                <a:hlinkClick r:id="rId6"/>
              </a:rPr>
              <a:t>=154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ата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обращения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22.06.2020)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uk-UA" sz="18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spcBef>
                <a:spcPts val="0"/>
              </a:spcBef>
              <a:buFont typeface="+mj-lt"/>
              <a:buAutoNum type="arabicPeriod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29 июня 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– День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памяти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 партизан и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подпольщиков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 :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29 июня 1941. – Текст : электронный 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//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История.РФ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сайт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 –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URL: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  <a:hlinkClick r:id="rId7"/>
              </a:rPr>
              <a:t>https://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  <a:hlinkClick r:id="rId7"/>
              </a:rPr>
              <a:t>histrf.ru/lenta-vremeni/event/view/29-iiunia-dien-pamiati-partizan-i-podpol-shchikov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(дата обращения: 22.06.2020).</a:t>
            </a:r>
            <a:endParaRPr lang="uk-UA" sz="18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Font typeface="+mj-lt"/>
              <a:buAutoNum type="arabicPeriod"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85728"/>
            <a:ext cx="8229600" cy="5883285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Мультимедийная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презентация приурочена Году памяти и славы в России и 75-летию Победы советского народа в Великой Отечественной войне. В ней представлены наиболее актуальные издания по рассмотренной теме из фондов Крымской республиканской универсальной научной библиотеки им. И. Я. Франко. С полным перечнем изданий можно познакомиться посредством электронного каталога: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  <a:hlinkClick r:id="rId3"/>
              </a:rPr>
              <a:t>http://catalog.crimealib.ru/cgi-bin/irbis64r_15/cgiirbis_64.exe?LNG=&amp;C21COM=F&amp;I21DBN=IBIS&amp;P21DBN=IBIS&amp;S21FMT=&amp;S21ALL=&amp;Z21ID=&amp;S21CNR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	С целью полного раскрытия темы в презентации  использовались интернет</a:t>
            </a: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ресурсы.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	Для визуального оформления слайдов применялись источники со следующих сайтов: народного художника РФ Федорова Алексея Ивановича (</a:t>
            </a:r>
            <a:r>
              <a:rPr lang="en-US" sz="1900" u="sng" dirty="0" smtClean="0">
                <a:latin typeface="Times New Roman" pitchFamily="18" charset="0"/>
                <a:cs typeface="Times New Roman" pitchFamily="18" charset="0"/>
                <a:hlinkClick r:id="rId4"/>
              </a:rPr>
              <a:t>http</a:t>
            </a:r>
            <a:r>
              <a:rPr lang="ru-RU" sz="1900" u="sng" dirty="0" smtClean="0">
                <a:latin typeface="Times New Roman" pitchFamily="18" charset="0"/>
                <a:cs typeface="Times New Roman" pitchFamily="18" charset="0"/>
                <a:hlinkClick r:id="rId4"/>
              </a:rPr>
              <a:t>://</a:t>
            </a:r>
            <a:r>
              <a:rPr lang="en-US" sz="1900" u="sng" dirty="0" smtClean="0">
                <a:latin typeface="Times New Roman" pitchFamily="18" charset="0"/>
                <a:cs typeface="Times New Roman" pitchFamily="18" charset="0"/>
                <a:hlinkClick r:id="rId4"/>
              </a:rPr>
              <a:t>art</a:t>
            </a:r>
            <a:r>
              <a:rPr lang="ru-RU" sz="1900" u="sng" dirty="0" smtClean="0">
                <a:latin typeface="Times New Roman" pitchFamily="18" charset="0"/>
                <a:cs typeface="Times New Roman" pitchFamily="18" charset="0"/>
                <a:hlinkClick r:id="rId4"/>
              </a:rPr>
              <a:t>-</a:t>
            </a:r>
            <a:r>
              <a:rPr lang="en-US" sz="1900" u="sng" dirty="0" err="1" smtClean="0">
                <a:latin typeface="Times New Roman" pitchFamily="18" charset="0"/>
                <a:cs typeface="Times New Roman" pitchFamily="18" charset="0"/>
                <a:hlinkClick r:id="rId4"/>
              </a:rPr>
              <a:t>fedorov</a:t>
            </a:r>
            <a:r>
              <a:rPr lang="ru-RU" sz="1900" u="sng" dirty="0" smtClean="0">
                <a:latin typeface="Times New Roman" pitchFamily="18" charset="0"/>
                <a:cs typeface="Times New Roman" pitchFamily="18" charset="0"/>
                <a:hlinkClick r:id="rId4"/>
              </a:rPr>
              <a:t>.</a:t>
            </a:r>
            <a:r>
              <a:rPr lang="en-US" sz="1900" u="sng" dirty="0" err="1" smtClean="0">
                <a:latin typeface="Times New Roman" pitchFamily="18" charset="0"/>
                <a:cs typeface="Times New Roman" pitchFamily="18" charset="0"/>
                <a:hlinkClick r:id="rId4"/>
              </a:rPr>
              <a:t>ru</a:t>
            </a:r>
            <a:r>
              <a:rPr lang="ru-RU" sz="1900" u="sng" dirty="0" smtClean="0">
                <a:latin typeface="Times New Roman" pitchFamily="18" charset="0"/>
                <a:cs typeface="Times New Roman" pitchFamily="18" charset="0"/>
                <a:hlinkClick r:id="rId4"/>
              </a:rPr>
              <a:t>/</a:t>
            </a:r>
            <a:r>
              <a:rPr lang="ru-RU" sz="1900" u="sng" dirty="0" err="1" smtClean="0">
                <a:latin typeface="Times New Roman" pitchFamily="18" charset="0"/>
                <a:cs typeface="Times New Roman" pitchFamily="18" charset="0"/>
                <a:hlinkClick r:id="rId4"/>
              </a:rPr>
              <a:t>армейская-тема</a:t>
            </a:r>
            <a:r>
              <a:rPr lang="ru-RU" sz="1900" u="sng" dirty="0" smtClean="0">
                <a:latin typeface="Times New Roman" pitchFamily="18" charset="0"/>
                <a:cs typeface="Times New Roman" pitchFamily="18" charset="0"/>
                <a:hlinkClick r:id="rId4"/>
              </a:rPr>
              <a:t>/</a:t>
            </a:r>
            <a:r>
              <a:rPr lang="ru-RU" sz="1900" u="sng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и Пермской художественной галереи (</a:t>
            </a:r>
            <a:r>
              <a:rPr lang="ru-RU" sz="1900" u="sng" dirty="0" smtClean="0">
                <a:latin typeface="Times New Roman" pitchFamily="18" charset="0"/>
                <a:cs typeface="Times New Roman" pitchFamily="18" charset="0"/>
                <a:hlinkClick r:id="rId5"/>
              </a:rPr>
              <a:t>https://permartmuseum.ru/new/871</a:t>
            </a:r>
            <a:r>
              <a:rPr lang="ru-RU" sz="1900" u="sng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ru-RU" sz="19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19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8000" b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285860"/>
            <a:ext cx="8372476" cy="3929090"/>
          </a:xfrm>
        </p:spPr>
        <p:txBody>
          <a:bodyPr>
            <a:no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Презентация оформлена по материалам книжной выставки «Плечом к плечу: партизаны и подпольщики в годы Великой Отечественной войны», представленной вниманию читателей в информационно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библиографическом отделе.  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 ней Вы можете ознакомиться посетив отдел библиотеки на втором этаже . 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Всегда рады Вас видеть!</a:t>
            </a:r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Режим работы: 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Понедельник – четверг: с 10.00 до 19.00 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Пятница – выходной 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Суббота – воскресенье: с 10.00 до 18.00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Телефон для справок : +3(652)-275-742</a:t>
            </a:r>
            <a:endParaRPr lang="ru-RU" sz="18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14546" y="6286520"/>
            <a:ext cx="6729402" cy="357190"/>
          </a:xfrm>
        </p:spPr>
        <p:txBody>
          <a:bodyPr>
            <a:noAutofit/>
          </a:bodyPr>
          <a:lstStyle/>
          <a:p>
            <a:pPr marL="0" indent="0" algn="r">
              <a:spcBef>
                <a:spcPts val="0"/>
              </a:spcBef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Составитель презентации: Воробьева О.А. 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0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785794"/>
            <a:ext cx="8715436" cy="4714908"/>
          </a:xfrm>
        </p:spPr>
        <p:txBody>
          <a:bodyPr>
            <a:normAutofit fontScale="25000" lnSpcReduction="20000"/>
          </a:bodyPr>
          <a:lstStyle/>
          <a:p>
            <a:pPr marL="0" indent="3600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9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96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годы Великой Отечественной войны в тылу врага действовало свыше 6200 партизанских отрядов </a:t>
            </a:r>
            <a:br>
              <a:rPr lang="ru-RU" sz="96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96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подпольных групп, в которых сражалось более </a:t>
            </a:r>
            <a:br>
              <a:rPr lang="ru-RU" sz="96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96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 миллиона партизан и подпольщиков – представителей всех народов СССР.</a:t>
            </a:r>
          </a:p>
          <a:p>
            <a:pPr marL="0" indent="3600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96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Главные усилия партизаны направляли на нарушение коммуникаций противника, освобождение и удержание районов в тылу врага, разведку, содействие наступавшим войскам. Всего за время войны партизаны произвели </a:t>
            </a:r>
            <a:br>
              <a:rPr lang="ru-RU" sz="96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96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 тысяч крушений вражеских эшелонов, подорвали 58 бронепоездов, вывели из строя </a:t>
            </a:r>
            <a:br>
              <a:rPr lang="ru-RU" sz="96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96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10 тысяч паровозов, взорвали 12 тысяч мостов.</a:t>
            </a:r>
          </a:p>
          <a:p>
            <a:endParaRPr lang="ru-RU" sz="74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0000"/>
            <a:lum/>
          </a:blip>
          <a:srcRect/>
          <a:stretch>
            <a:fillRect l="-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285860"/>
            <a:ext cx="8715436" cy="3643338"/>
          </a:xfrm>
        </p:spPr>
        <p:txBody>
          <a:bodyPr>
            <a:normAutofit lnSpcReduction="10000"/>
          </a:bodyPr>
          <a:lstStyle/>
          <a:p>
            <a:pPr marL="0" indent="3600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5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Большое значение имели рейды партизанских формирований под командованием П. П. Вершигоры, </a:t>
            </a:r>
            <a:br>
              <a:rPr lang="ru-RU" sz="25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5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С. А. Ковпака, В. И. Козлова, М. И. Наумова, </a:t>
            </a:r>
            <a:br>
              <a:rPr lang="ru-RU" sz="25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5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А. Н. Сабурова,  А. Ф. Федорова и др.</a:t>
            </a:r>
          </a:p>
          <a:p>
            <a:pPr marL="0" indent="3600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5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Более 300 тыс. партизан и подпольщиков награждены орденами и медалями, в том числе – 127 тыс. медалью «Партизану Отечественной войны» 1 и 2 степени, 248 присвоено звание Героя Советского Союза.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0000"/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ru-RU" sz="25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Тараткевич</a:t>
            </a:r>
            <a:r>
              <a:rPr lang="ru-RU" sz="25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М. В. Такой должна быть легенда : </a:t>
            </a:r>
            <a:r>
              <a:rPr lang="ru-RU" sz="25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5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5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 </a:t>
            </a:r>
            <a:r>
              <a:rPr lang="ru-RU" sz="25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партизанах и подпольщиках / М. В. </a:t>
            </a:r>
            <a:r>
              <a:rPr lang="ru-RU" sz="25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Тараткевич</a:t>
            </a:r>
            <a:r>
              <a:rPr lang="ru-RU" sz="25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– Москва : </a:t>
            </a:r>
            <a:r>
              <a:rPr lang="ru-RU" sz="25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Политиздат</a:t>
            </a:r>
            <a:r>
              <a:rPr lang="ru-RU" sz="25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5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1985. </a:t>
            </a:r>
            <a:r>
              <a:rPr lang="ru-RU" sz="25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159 </a:t>
            </a:r>
            <a:r>
              <a:rPr lang="ru-RU" sz="25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с. </a:t>
            </a:r>
          </a:p>
        </p:txBody>
      </p:sp>
      <p:pic>
        <p:nvPicPr>
          <p:cNvPr id="4" name="Содержимое 3" descr="1009019840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28596" y="1714488"/>
            <a:ext cx="2643206" cy="42632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357554" y="1571612"/>
            <a:ext cx="557216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Книга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белорусского журналиста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М. В.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Тараткевича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рассказывает о славных делах партизан и подпольщиков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Витебщины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деятельности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Лепельского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подпольного райкома партии и его секретаря Героя Советского Союза 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Е.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Лобанка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выросшего за годы войны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крупного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партизанского командира.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Под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руководством райкома партии бойцы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Полоцко-Лепельской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партизанской зоны одержали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множество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побед над фашистскими захватчиками, а незадолго до битвы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освобождение Белоруссии в течение месяца сдерживали натиск нескольких вражеских дивизий. Это было одно из самых крупных партизанских сражений.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58016" y="6357958"/>
            <a:ext cx="17867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Аннотация издательства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60000"/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5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Набатов </a:t>
            </a:r>
            <a:r>
              <a:rPr lang="ru-RU" sz="25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Г. Юные подпольщики / Г. Набатов. </a:t>
            </a:r>
            <a:r>
              <a:rPr lang="ru-RU" sz="25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Москва, </a:t>
            </a:r>
            <a:r>
              <a:rPr lang="ru-RU" sz="25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1963. </a:t>
            </a:r>
            <a:r>
              <a:rPr lang="ru-RU" sz="25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5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144 с</a:t>
            </a:r>
            <a:r>
              <a:rPr lang="ru-RU" sz="25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5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357554" y="1357299"/>
            <a:ext cx="5500694" cy="4071966"/>
          </a:xfrm>
        </p:spPr>
        <p:txBody>
          <a:bodyPr>
            <a:normAutofit lnSpcReduction="10000"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	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В книге, написанной ленинградским писателем Григорием Осиповичем Набатовым, рассказывается 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о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деятельности подпольной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комсомольской организации на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оккупированной гитлеровцами территории Советской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Белоруссии, о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мужестве, отваге, стойкости и героизме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комсомольцев, проявленных 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борьбе с фашистскими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захватчиками. 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101427101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720" y="1500174"/>
            <a:ext cx="3000396" cy="43577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6929454" y="6286520"/>
            <a:ext cx="17867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Аннотация издательства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0000"/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5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Красноперов </a:t>
            </a:r>
            <a:r>
              <a:rPr lang="ru-RU" sz="25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В. Подпольщики Бухенвальда / </a:t>
            </a:r>
            <a:r>
              <a:rPr lang="ru-RU" sz="25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5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5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5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Красноперов. </a:t>
            </a:r>
            <a:r>
              <a:rPr lang="ru-RU" sz="25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Москва, </a:t>
            </a:r>
            <a:r>
              <a:rPr lang="ru-RU" sz="25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1960. </a:t>
            </a:r>
            <a:r>
              <a:rPr lang="ru-RU" sz="25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5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96 с.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00430" y="2071678"/>
            <a:ext cx="5429288" cy="2543180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В книге рассказывается об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антифашистской борьбе советских военнопленных во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время Великой Отечественной войны. Показана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деятельность подпольной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организации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бухенвальдском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концентрационном лагере,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являвшемся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одним из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крупнейших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гитлеровской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Германии.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image00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1643050"/>
            <a:ext cx="3071834" cy="42148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6929454" y="6143644"/>
            <a:ext cx="17867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Аннотация издательства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0000"/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1143000"/>
          </a:xfrm>
        </p:spPr>
        <p:txBody>
          <a:bodyPr>
            <a:noAutofit/>
          </a:bodyPr>
          <a:lstStyle/>
          <a:p>
            <a:pPr algn="just"/>
            <a:r>
              <a:rPr lang="ru-RU" sz="25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Афонин</a:t>
            </a:r>
            <a:r>
              <a:rPr lang="ru-RU" sz="25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С. Г. Шаги над пропастью : </a:t>
            </a:r>
            <a:r>
              <a:rPr lang="ru-RU" sz="25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записки </a:t>
            </a:r>
            <a:r>
              <a:rPr lang="ru-RU" sz="25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партизана / С. Г. </a:t>
            </a:r>
            <a:r>
              <a:rPr lang="ru-RU" sz="25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Афонин</a:t>
            </a:r>
            <a:r>
              <a:rPr lang="ru-RU" sz="25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; [</a:t>
            </a:r>
            <a:r>
              <a:rPr lang="ru-RU" sz="25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литературная обработка </a:t>
            </a:r>
            <a:r>
              <a:rPr lang="ru-RU" sz="25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И. Д. </a:t>
            </a:r>
            <a:r>
              <a:rPr lang="ru-RU" sz="25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Пиняева</a:t>
            </a:r>
            <a:r>
              <a:rPr lang="ru-RU" sz="25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]. </a:t>
            </a:r>
            <a:r>
              <a:rPr lang="ru-RU" sz="25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5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2-е изд., доп. </a:t>
            </a:r>
            <a:r>
              <a:rPr lang="ru-RU" sz="25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5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Саранск : </a:t>
            </a:r>
            <a:r>
              <a:rPr lang="ru-RU" sz="25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Мордов</a:t>
            </a:r>
            <a:r>
              <a:rPr lang="ru-RU" sz="25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кн. изд-во, 1978. </a:t>
            </a:r>
            <a:r>
              <a:rPr lang="ru-RU" sz="25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5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303 с.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71934" y="1916832"/>
            <a:ext cx="4829180" cy="3744416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Книга рассказывает </a:t>
            </a:r>
            <a:br>
              <a:rPr lang="ru-RU" sz="25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о 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партизанах, 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воевавших с врагом в годы Великой Отечественной войны, об их отваге и мужестве,  о 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русских 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воинах</a:t>
            </a:r>
            <a:r>
              <a:rPr lang="ru-RU" sz="25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победителях.</a:t>
            </a:r>
            <a:endParaRPr lang="ru-RU" sz="25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100386195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1857364"/>
            <a:ext cx="3217567" cy="40005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929454" y="6215082"/>
            <a:ext cx="17867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Аннотация издательства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8643998" cy="1857364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25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Молодая </a:t>
            </a:r>
            <a:r>
              <a:rPr lang="ru-RU" sz="25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гвардия. Документы </a:t>
            </a:r>
            <a:r>
              <a:rPr lang="ru-RU" sz="25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воспоминания </a:t>
            </a:r>
            <a:r>
              <a:rPr lang="ru-RU" sz="25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5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5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 </a:t>
            </a:r>
            <a:r>
              <a:rPr lang="ru-RU" sz="25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героической борьбе подпольщиков Краснодона в дни временной фашистской оккупации (июль </a:t>
            </a:r>
            <a:r>
              <a:rPr lang="ru-RU" sz="25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1942 – февраль </a:t>
            </a:r>
            <a:r>
              <a:rPr lang="ru-RU" sz="25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1943 гг</a:t>
            </a:r>
            <a:r>
              <a:rPr lang="ru-RU" sz="25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.) / составитель Никитенко А. Г., Аптекарь Р. М. – Изд. 5-е, </a:t>
            </a:r>
            <a:r>
              <a:rPr lang="ru-RU" sz="25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испр</a:t>
            </a:r>
            <a:r>
              <a:rPr lang="ru-RU" sz="25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и доп. – Донецк : Ордена «Знак почета» издательство «</a:t>
            </a:r>
            <a:r>
              <a:rPr lang="ru-RU" sz="25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Донбас</a:t>
            </a:r>
            <a:r>
              <a:rPr lang="ru-RU" sz="25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», </a:t>
            </a:r>
            <a:r>
              <a:rPr lang="ru-RU" sz="25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1977. </a:t>
            </a:r>
            <a:r>
              <a:rPr lang="ru-RU" sz="25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5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360 с.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357554" y="2214554"/>
            <a:ext cx="5572164" cy="3357586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В сборник включены новые документы о партийном и комсомольском подполье Краснодона, в частности о комиссаре «Молодой гвардии» Олеге Кошевом. Всей своей жизнью и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борьбой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молодогвардейцы завещали безграничную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любовь к Родине, преданность народу, безупречное выполнение долга. К этому зовет каждый документ, каждое воспоминание,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включенные в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сборник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16" y="6429396"/>
            <a:ext cx="17867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Аннотация издательства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IMG_20200622_124726.jpg"/>
          <p:cNvPicPr>
            <a:picLocks noChangeAspect="1"/>
          </p:cNvPicPr>
          <p:nvPr/>
        </p:nvPicPr>
        <p:blipFill>
          <a:blip r:embed="rId3" cstate="print"/>
          <a:srcRect l="3125" t="10416" r="2343" b="8333"/>
          <a:stretch>
            <a:fillRect/>
          </a:stretch>
        </p:blipFill>
        <p:spPr>
          <a:xfrm rot="16200000">
            <a:off x="-92985" y="3211471"/>
            <a:ext cx="3739506" cy="24105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1365</TotalTime>
  <Words>667</Words>
  <Application>Microsoft Office PowerPoint</Application>
  <PresentationFormat>Экран (4:3)</PresentationFormat>
  <Paragraphs>78</Paragraphs>
  <Slides>22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Плечом к плечу: партизаны  и подпольщики в годы  Великой Отечественной войны</vt:lpstr>
      <vt:lpstr>Слайд 2</vt:lpstr>
      <vt:lpstr>Слайд 3</vt:lpstr>
      <vt:lpstr>Слайд 4</vt:lpstr>
      <vt:lpstr>Тараткевич М. В. Такой должна быть легенда :  о партизанах и подпольщиках / М. В. Тараткевич. – Москва : Политиздат, 1985. – 159 с. </vt:lpstr>
      <vt:lpstr>Набатов Г. Юные подпольщики / Г. Набатов. – Москва, 1963. – 144 с.</vt:lpstr>
      <vt:lpstr>Красноперов В. Подпольщики Бухенвальда /  В. Красноперов. – Москва, 1960. – 96 с. </vt:lpstr>
      <vt:lpstr>Афонин С. Г. Шаги над пропастью : записки партизана / С. Г. Афонин ; [литературная обработка И. Д. Пиняева]. – 2-е изд., доп. – Саранск : Мордов. кн. изд-во, 1978. – 303 с.</vt:lpstr>
      <vt:lpstr>Молодая гвардия. Документы и воспоминания  о героической борьбе подпольщиков Краснодона в дни временной фашистской оккупации (июль 1942 – февраль 1943 гг.) / составитель Никитенко А. Г., Аптекарь Р. М. – Изд. 5-е, испр. и доп. – Донецк : Ордена «Знак почета» издательство «Донбас», 1977. – 360 с.</vt:lpstr>
      <vt:lpstr>Михеев А. А. Записки партизана / Анатолий Михеев. – Великий Новгород, 2014. – 207 с. – ISBN 978-5-904062-73-6.</vt:lpstr>
      <vt:lpstr>Гилев В. И. По жизненным показаниям : записки партизанского врача / В. И. Гилев ; [литературная запись Ж. Журибеды]. – Ленинград : Лениздат, 1990. – 157 с. </vt:lpstr>
      <vt:lpstr>Подвиг живет вечно : рассказы о разведчиках / [вступительная статья А. П. Белобородова] ; [составитель И. Василевич]. – Москва : Политиздат, 1990. – 334 с. – ISBN 5-250-00415-6.</vt:lpstr>
      <vt:lpstr>Дюков А. Р. Народная война : партизаны против карателей / Александр Дюков. – Москва : Алгоритм, 2017. – 303 с. – ISBN 978-5-906914-09-5. </vt:lpstr>
      <vt:lpstr>Партизанское движение  в Крыму</vt:lpstr>
      <vt:lpstr>Брошеван В. М. Крымский штаб партизанского движения : (хроника в документах и материалах о боевой деятельности крымских партизан, их вкладе в разгром немецко-фашистских и румынских захватчиков на полуострове / В. М. Брошеван. – Симферополь, 2001. – 103 с. – ISBN 5-7707-3792-1. </vt:lpstr>
      <vt:lpstr>Кузнецов А. П. Повесть о молодых подпольщиках /  А. П. Кузнецов, Н. Н. Панюшкин. – Симферополь, 1960. – 318 с. </vt:lpstr>
      <vt:lpstr>Луговой Н. Д. Страда партизанская: 900 дней в тылу врага : дневниковые записи / Н. Д. Луговой. – Симферополь : ЧП «Эльиньо», 2004. – 700 с. – ISBN 966-7348-23-7.</vt:lpstr>
      <vt:lpstr>Степанов Е. Партизанскими тропами / Е. Степанов. –  Симферополь, 1961. – 308 с.</vt:lpstr>
      <vt:lpstr>Слайд 19</vt:lpstr>
      <vt:lpstr>Интересные интернет-публикации  по данной теме</vt:lpstr>
      <vt:lpstr>Слайд 21</vt:lpstr>
      <vt:lpstr>Презентация оформлена по материалам книжной выставки «Плечом к плечу: партизаны и подпольщики в годы Великой Отечественной войны», представленной вниманию читателей в информационно-библиографическом отделе.   С ней Вы можете ознакомиться посетив отдел библиотеки на втором этаже .   Всегда рады Вас видеть!  Режим работы:  Понедельник – четверг: с 10.00 до 19.00  Пятница – выходной  Суббота – воскресенье: с 10.00 до 18.00 Телефон для справок : +3(652)-275-742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sbr-avan2</dc:creator>
  <cp:lastModifiedBy>sbr-avan2</cp:lastModifiedBy>
  <cp:revision>250</cp:revision>
  <dcterms:created xsi:type="dcterms:W3CDTF">2020-06-15T10:29:17Z</dcterms:created>
  <dcterms:modified xsi:type="dcterms:W3CDTF">2020-06-22T14:39:59Z</dcterms:modified>
</cp:coreProperties>
</file>