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81" r:id="rId4"/>
    <p:sldId id="265" r:id="rId5"/>
    <p:sldId id="259" r:id="rId6"/>
    <p:sldId id="262" r:id="rId7"/>
    <p:sldId id="260" r:id="rId8"/>
    <p:sldId id="282" r:id="rId9"/>
    <p:sldId id="269" r:id="rId10"/>
    <p:sldId id="263" r:id="rId11"/>
    <p:sldId id="271" r:id="rId12"/>
    <p:sldId id="280" r:id="rId13"/>
    <p:sldId id="283" r:id="rId14"/>
    <p:sldId id="268" r:id="rId15"/>
    <p:sldId id="261" r:id="rId16"/>
    <p:sldId id="272" r:id="rId17"/>
    <p:sldId id="284" r:id="rId18"/>
    <p:sldId id="266" r:id="rId19"/>
    <p:sldId id="267" r:id="rId20"/>
    <p:sldId id="288" r:id="rId21"/>
    <p:sldId id="290" r:id="rId22"/>
    <p:sldId id="285" r:id="rId23"/>
    <p:sldId id="292" r:id="rId24"/>
    <p:sldId id="293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68" autoAdjust="0"/>
    <p:restoredTop sz="94622" autoAdjust="0"/>
  </p:normalViewPr>
  <p:slideViewPr>
    <p:cSldViewPr>
      <p:cViewPr varScale="1">
        <p:scale>
          <a:sx n="70" d="100"/>
          <a:sy n="70" d="100"/>
        </p:scale>
        <p:origin x="-88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94018-86BF-43D8-8FBB-50023A767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D963-FEEE-43AF-843C-B1FED5085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4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D963-FEEE-43AF-843C-B1FED50858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88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D963-FEEE-43AF-843C-B1FED50858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D963-FEEE-43AF-843C-B1FED50858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url=https://sportlife.com.br/16-motivos-corrida-entrar-sua-vida/&amp;psig=AOvVaw0zrIxHnRVCE-xURei5HdGC&amp;ust=1585937572202000&amp;source=images&amp;cd=vfe&amp;ved=0CAIQjRxqFwoTCMCBkfqsyugCFQAAAAAdAAAAAB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url=https://www.goodfon.ru/wallpaper/dieta-frukty-yagody-yabloko.html&amp;psig=AOvVaw0zrIxHnRVCE-xURei5HdGC&amp;ust=1585937572202000&amp;source=images&amp;cd=vfe&amp;ved=0CAIQjRxqFwoTCMCBkfqsyugCFQAAAAAdAAAAAB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google.ru/url?sa=i&amp;url=https://sportlife.com.br/16-motivos-corrida-entrar-sua-vida/&amp;psig=AOvVaw0zrIxHnRVCE-xURei5HdGC&amp;ust=1585937572202000&amp;source=images&amp;cd=vfe&amp;ved=0CAIQjRxqFwoTCMCBkfqsyugCFQAAAAAdAAAAABAS" TargetMode="External"/><Relationship Id="rId7" Type="http://schemas.openxmlformats.org/officeDocument/2006/relationships/hyperlink" Target="https://www.google.ru/url?sa=i&amp;url=https://www.goodfon.ru/wallpaper/dieta-frukty-yagody-yabloko.html&amp;psig=AOvVaw0zrIxHnRVCE-xURei5HdGC&amp;ust=1585937572202000&amp;source=images&amp;cd=vfe&amp;ved=0CAIQjRxqFwoTCMCBkfqsyugCFQAAAAAdAAAAAB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.jpeg"/><Relationship Id="rId5" Type="http://schemas.openxmlformats.org/officeDocument/2006/relationships/hyperlink" Target="https://www.google.ru/url?sa=i&amp;url=https://proman.com.ua/28644-endokrinolog-nazvala-samyj-dejstvennyj-sposob-pohudeniya/&amp;psig=AOvVaw0zrIxHnRVCE-xURei5HdGC&amp;ust=1585937572202000&amp;source=images&amp;cd=vfe&amp;ved=0CAIQjRxqFwoTCMCBkfqsyugCFQAAAAAdAAAAABAe" TargetMode="External"/><Relationship Id="rId10" Type="http://schemas.openxmlformats.org/officeDocument/2006/relationships/hyperlink" Target="https://www.google.ru/url?sa=i&amp;url=https://lesok-mdou15.ucoz.ru/index/zdorovaja_semja_zdorovyj_rebenok/0-177&amp;psig=AOvVaw25-sMipiGAf4TRF2ebcaC0&amp;ust=1585939390176000&amp;source=images&amp;cd=vfe&amp;ved=0CAIQjRxqFwoTCPiAlumyyugCFQAAAAAdAAAAABBJ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.uk/Living-Longer-Better-Problems-advisor/dp/0874348269" TargetMode="External"/><Relationship Id="rId3" Type="http://schemas.openxmlformats.org/officeDocument/2006/relationships/hyperlink" Target="https://www.amazon.com/Managing-Health-International-Nancy-Kane/dp/0787968994" TargetMode="External"/><Relationship Id="rId7" Type="http://schemas.openxmlformats.org/officeDocument/2006/relationships/hyperlink" Target="https://books.google.com/books/about/The_Quick_Reference_Guide_to_Your_Child.html?id=dh7pUnKpWt4C&amp;source=kp_cov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m/Health-Wellness-Approach-Linda-Meeks/dp/0675063442" TargetMode="External"/><Relationship Id="rId5" Type="http://schemas.openxmlformats.org/officeDocument/2006/relationships/hyperlink" Target="https://www.amazon.in/Human-Development-Wilfrid-Vander-Zanden/dp/007066997X" TargetMode="External"/><Relationship Id="rId4" Type="http://schemas.openxmlformats.org/officeDocument/2006/relationships/hyperlink" Target="https://www.amazon.com/Environmental-Health-Secrets-Luanne-Williams/dp/1560534087" TargetMode="External"/><Relationship Id="rId9" Type="http://schemas.openxmlformats.org/officeDocument/2006/relationships/hyperlink" Target="https://www.amazon.com/Womens-Concise-Guide-Healthier-Heart/dp/067495484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ebooks.com/9780697295101/Nutrition-Health-Fitness-Sport-Williams-0697295109/plp" TargetMode="External"/><Relationship Id="rId3" Type="http://schemas.openxmlformats.org/officeDocument/2006/relationships/hyperlink" Target="http://www.bookvamed.com.ua/product_info.php?products_id=2599" TargetMode="External"/><Relationship Id="rId7" Type="http://schemas.openxmlformats.org/officeDocument/2006/relationships/hyperlink" Target="https://www.raamatuvahetus.ee/yoga-ein-weg-zur-gesundheit/U0002816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bebooks.com/servlet/BookDetailsPL?bi=30256761901" TargetMode="External"/><Relationship Id="rId5" Type="http://schemas.openxmlformats.org/officeDocument/2006/relationships/hyperlink" Target="https://www.amazon.com/New-Holistic-Health-Handbook-Living/dp/0828905614" TargetMode="External"/><Relationship Id="rId4" Type="http://schemas.openxmlformats.org/officeDocument/2006/relationships/hyperlink" Target="https://www.amazon.com/New-Holistic-Health-Handbook-Living/dp/0828905606" TargetMode="External"/><Relationship Id="rId9" Type="http://schemas.openxmlformats.org/officeDocument/2006/relationships/hyperlink" Target="https://www.amazon.com/Advanced-Mediterranean-Diet-Weight-Better/dp/097912847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u27.com/wp-content/uploads/2012/07/slide_3.jpg" TargetMode="External"/><Relationship Id="rId3" Type="http://schemas.openxmlformats.org/officeDocument/2006/relationships/hyperlink" Target="https://lesok-mdou15.ucoz.ru/index/zdorovaja_semja_zdorovyj_rebenok/0-177" TargetMode="External"/><Relationship Id="rId7" Type="http://schemas.openxmlformats.org/officeDocument/2006/relationships/hyperlink" Target="https://www.shutterstock.com/ru/image-photo/woman-running-young-girl-runner-jogging-4474227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fitness.files.wordpress.com/2014/11/nitric-oxide-supplements-and-work-out-tips.jpg" TargetMode="External"/><Relationship Id="rId5" Type="http://schemas.openxmlformats.org/officeDocument/2006/relationships/hyperlink" Target="https://s1.1zoom.me/big0/443/Apples_Blueberries_509805.jpg" TargetMode="External"/><Relationship Id="rId4" Type="http://schemas.openxmlformats.org/officeDocument/2006/relationships/hyperlink" Target="https://i2.wp.com/pepswork.com/wp-content/uploads/2016/06/nutrition-sportive.jpg?ssl=1" TargetMode="External"/><Relationship Id="rId9" Type="http://schemas.openxmlformats.org/officeDocument/2006/relationships/hyperlink" Target="http://sch556.spb.ru/imgnews/zoj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ru/url?sa=i&amp;url=https://lesok-mdou15.ucoz.ru/index/zdorovaja_semja_zdorovyj_rebenok/0-177&amp;psig=AOvVaw25-sMipiGAf4TRF2ebcaC0&amp;ust=1585939390176000&amp;source=images&amp;cd=vfe&amp;ved=0CAIQjRxqFwoTCPiAlumyyugCFQAAAAAdAAAAABBJ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иностранной литературы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53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Здоровым быть </a:t>
            </a:r>
            <a:r>
              <a:rPr lang="ru-RU" sz="53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– </a:t>
            </a:r>
            <a:r>
              <a:rPr lang="ru-RU" sz="53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долго жить </a:t>
            </a:r>
            <a:r>
              <a:rPr lang="ru-RU" sz="5300" dirty="0">
                <a:solidFill>
                  <a:srgbClr val="C00000"/>
                </a:solidFill>
              </a:rPr>
              <a:t/>
            </a:r>
            <a:br>
              <a:rPr lang="ru-RU" sz="5300" dirty="0">
                <a:solidFill>
                  <a:srgbClr val="C00000"/>
                </a:solidFill>
              </a:rPr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40760" cy="7200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тематический просмотр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31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Издательско-редакционный отдел\Логотип\BrandBook_BibF_печ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47285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4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68952" cy="1224136"/>
          </a:xfrm>
        </p:spPr>
        <p:txBody>
          <a:bodyPr>
            <a:noAutofit/>
          </a:bodyPr>
          <a:lstStyle/>
          <a:p>
            <a:r>
              <a:rPr lang="en-US" b="0" dirty="0"/>
              <a:t>Living longer and better with health </a:t>
            </a:r>
            <a:r>
              <a:rPr lang="en-US" b="0" dirty="0" smtClean="0"/>
              <a:t>problems </a:t>
            </a:r>
            <a:r>
              <a:rPr lang="en-US" b="0" dirty="0"/>
              <a:t>/ ed. S. Daly ; foreword J. G. Bartlett. - Springhouse, Pennsylvania : Springhouse Corporation, © 1996. - X, 517 p. : ill. - (</a:t>
            </a:r>
            <a:r>
              <a:rPr lang="en-US" b="0" dirty="0" err="1"/>
              <a:t>NurseAdviser</a:t>
            </a:r>
            <a:r>
              <a:rPr lang="en-US" b="0" dirty="0"/>
              <a:t>). - </a:t>
            </a:r>
            <a:r>
              <a:rPr lang="ru-RU" b="0" dirty="0"/>
              <a:t>Текст англ. - </a:t>
            </a:r>
            <a:r>
              <a:rPr lang="en-US" b="0" dirty="0"/>
              <a:t>Ind.: p. 500-517.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dirty="0">
              <a:latin typeface="+mn-lt"/>
            </a:endParaRPr>
          </a:p>
        </p:txBody>
      </p:sp>
      <p:pic>
        <p:nvPicPr>
          <p:cNvPr id="7170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30963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94270"/>
            <a:ext cx="3401566" cy="4217146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412776"/>
            <a:ext cx="482453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cs typeface="Times New Roman" pitchFamily="18" charset="0"/>
              </a:rPr>
              <a:t>Руководство по пожизненным болезням описывает терапию, лечение, лекарства и изменения образа жизни, которые способствуют более здоровой и счастливой жизни, несмотря на хронические </a:t>
            </a:r>
            <a:r>
              <a:rPr lang="ru-RU" sz="1900" dirty="0" err="1" smtClean="0">
                <a:cs typeface="Times New Roman" pitchFamily="18" charset="0"/>
              </a:rPr>
              <a:t>заболева-ния</a:t>
            </a:r>
            <a:r>
              <a:rPr lang="ru-RU" sz="1900" dirty="0" smtClean="0">
                <a:cs typeface="Times New Roman" pitchFamily="18" charset="0"/>
              </a:rPr>
              <a:t>. Описано более 70 хронических болезней, включая ишемическую болезнь сердца, гипертонию, болезнь </a:t>
            </a:r>
            <a:r>
              <a:rPr lang="ru-RU" sz="1900" dirty="0" err="1" smtClean="0">
                <a:cs typeface="Times New Roman" pitchFamily="18" charset="0"/>
              </a:rPr>
              <a:t>Паркмана</a:t>
            </a:r>
            <a:r>
              <a:rPr lang="ru-RU" sz="1900" dirty="0" smtClean="0">
                <a:cs typeface="Times New Roman" pitchFamily="18" charset="0"/>
              </a:rPr>
              <a:t> и диабет. По каждому недугу приведены его причины, следствия, соответствующие диагностические тесты, прогноз, осложнения и методы лечения. В книге также представлено более 100 "пособий по самопомощи", призванных облегчить жизнь с тем или иным состоянием здоровья. Книга также предлагает краткие ответы на часто задаваемые вопросы</a:t>
            </a:r>
            <a:r>
              <a:rPr lang="ru-RU" sz="1900" dirty="0" smtClean="0">
                <a:cs typeface="Times New Roman" pitchFamily="18" charset="0"/>
              </a:rPr>
              <a:t>.</a:t>
            </a:r>
          </a:p>
          <a:p>
            <a:pPr algn="just"/>
            <a:endParaRPr lang="ru-RU" sz="1900" dirty="0" smtClean="0">
              <a:cs typeface="Times New Roman" pitchFamily="18" charset="0"/>
            </a:endParaRPr>
          </a:p>
          <a:p>
            <a:pPr algn="just"/>
            <a:endParaRPr lang="ru-RU" sz="19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6237312"/>
            <a:ext cx="1786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2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4752528" cy="5976664"/>
          </a:xfrm>
        </p:spPr>
        <p:txBody>
          <a:bodyPr>
            <a:noAutofit/>
          </a:bodyPr>
          <a:lstStyle/>
          <a:p>
            <a:r>
              <a:rPr lang="en-US" dirty="0" smtClean="0"/>
              <a:t>Carlson</a:t>
            </a:r>
            <a:r>
              <a:rPr lang="en-US" dirty="0"/>
              <a:t>, Karen </a:t>
            </a:r>
            <a:r>
              <a:rPr lang="en-US" dirty="0" smtClean="0"/>
              <a:t>J.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 smtClean="0"/>
              <a:t>The </a:t>
            </a:r>
            <a:r>
              <a:rPr lang="en-US" b="0" dirty="0"/>
              <a:t>women's concise guide to a healthier </a:t>
            </a:r>
            <a:r>
              <a:rPr lang="en-US" b="0" dirty="0" smtClean="0"/>
              <a:t>heart </a:t>
            </a:r>
            <a:r>
              <a:rPr lang="en-US" b="0" dirty="0"/>
              <a:t>/ K. J. Carlson, S. A. </a:t>
            </a:r>
            <a:r>
              <a:rPr lang="en-US" b="0" dirty="0" err="1"/>
              <a:t>Eisenstat</a:t>
            </a:r>
            <a:r>
              <a:rPr lang="en-US" b="0" dirty="0"/>
              <a:t>, T. </a:t>
            </a:r>
            <a:r>
              <a:rPr lang="en-US" b="0" dirty="0" err="1"/>
              <a:t>Ziporyn</a:t>
            </a:r>
            <a:r>
              <a:rPr lang="en-US" b="0" dirty="0"/>
              <a:t>. - Cambridge, Massachusetts ; London, England : Harvard University Press, © 1997. - 136 p. : ill. - </a:t>
            </a:r>
            <a:r>
              <a:rPr lang="ru-RU" b="0" dirty="0"/>
              <a:t>Текст англ. - </a:t>
            </a:r>
            <a:r>
              <a:rPr lang="en-US" b="0" dirty="0"/>
              <a:t>Ind.: p. 134-136. </a:t>
            </a:r>
            <a:r>
              <a:rPr lang="ru-RU" b="0" dirty="0"/>
              <a:t/>
            </a:r>
            <a:br>
              <a:rPr lang="ru-RU" b="0" dirty="0"/>
            </a:br>
            <a:r>
              <a:rPr lang="ru-RU" sz="1900" b="0" dirty="0" smtClean="0">
                <a:latin typeface="+mn-lt"/>
              </a:rPr>
              <a:t>Каждый </a:t>
            </a:r>
            <a:r>
              <a:rPr lang="ru-RU" sz="1900" b="0" dirty="0">
                <a:latin typeface="+mn-lt"/>
              </a:rPr>
              <a:t>год полмиллиона американских женщин умирают от проблем с </a:t>
            </a:r>
            <a:r>
              <a:rPr lang="ru-RU" sz="1900" b="0" dirty="0" smtClean="0">
                <a:latin typeface="+mn-lt"/>
              </a:rPr>
              <a:t>сердцем и </a:t>
            </a:r>
            <a:r>
              <a:rPr lang="ru-RU" sz="1900" b="0" dirty="0">
                <a:latin typeface="+mn-lt"/>
              </a:rPr>
              <a:t>еще 2,5 миллиона попадают в больницу с сердечными заболеваниями. В этой книге </a:t>
            </a:r>
            <a:r>
              <a:rPr lang="ru-RU" sz="1900" b="0" dirty="0" smtClean="0">
                <a:latin typeface="+mn-lt"/>
              </a:rPr>
              <a:t>рассматриваются </a:t>
            </a:r>
            <a:r>
              <a:rPr lang="ru-RU" sz="1900" b="0" dirty="0">
                <a:latin typeface="+mn-lt"/>
              </a:rPr>
              <a:t>риски и реалии сердечно-сосудистых заболеваний у </a:t>
            </a:r>
            <a:r>
              <a:rPr lang="ru-RU" sz="1900" b="0" dirty="0" smtClean="0">
                <a:latin typeface="+mn-lt"/>
              </a:rPr>
              <a:t>женщин, а также вопросы </a:t>
            </a:r>
            <a:r>
              <a:rPr lang="ru-RU" sz="1900" b="0" dirty="0">
                <a:latin typeface="+mn-lt"/>
              </a:rPr>
              <a:t>холестерина и диабета, стресса и депрессии, диеты и </a:t>
            </a:r>
            <a:r>
              <a:rPr lang="ru-RU" sz="1900" b="0" dirty="0" smtClean="0">
                <a:latin typeface="+mn-lt"/>
              </a:rPr>
              <a:t>курения. Руководство излагает все, что в </a:t>
            </a:r>
            <a:r>
              <a:rPr lang="ru-RU" sz="1900" b="0" dirty="0">
                <a:latin typeface="+mn-lt"/>
              </a:rPr>
              <a:t>настоящее время </a:t>
            </a:r>
            <a:r>
              <a:rPr lang="ru-RU" sz="1900" b="0" dirty="0" smtClean="0">
                <a:latin typeface="+mn-lt"/>
              </a:rPr>
              <a:t>известно о </a:t>
            </a:r>
            <a:r>
              <a:rPr lang="ru-RU" sz="1900" b="0" dirty="0">
                <a:latin typeface="+mn-lt"/>
              </a:rPr>
              <a:t>предотвращении, распознавании и жизни с проблемой </a:t>
            </a:r>
            <a:r>
              <a:rPr lang="ru-RU" sz="1900" b="0" dirty="0" smtClean="0">
                <a:latin typeface="+mn-lt"/>
              </a:rPr>
              <a:t>женского сердца. </a:t>
            </a:r>
            <a:r>
              <a:rPr lang="ru-RU" sz="1900" b="0" dirty="0" smtClean="0">
                <a:latin typeface="+mn-lt"/>
              </a:rPr>
              <a:t/>
            </a:r>
            <a:br>
              <a:rPr lang="ru-RU" sz="1900" b="0" dirty="0" smtClean="0">
                <a:latin typeface="+mn-lt"/>
              </a:rPr>
            </a:br>
            <a:r>
              <a:rPr lang="ru-RU" sz="1800" b="0" dirty="0" smtClean="0">
                <a:latin typeface="+mn-lt"/>
              </a:rPr>
              <a:t> </a:t>
            </a:r>
            <a:r>
              <a:rPr lang="ru-RU" sz="1200" b="0" dirty="0" smtClean="0">
                <a:latin typeface="+mn-lt"/>
                <a:cs typeface="Times New Roman" pitchFamily="18" charset="0"/>
              </a:rPr>
              <a:t>Аннотация издательства</a:t>
            </a:r>
            <a:endParaRPr lang="ru-RU" sz="1200" b="0" dirty="0">
              <a:latin typeface="+mn-lt"/>
              <a:cs typeface="Times New Roman" pitchFamily="18" charset="0"/>
            </a:endParaRPr>
          </a:p>
        </p:txBody>
      </p:sp>
      <p:pic>
        <p:nvPicPr>
          <p:cNvPr id="15362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908720"/>
            <a:ext cx="3171825" cy="4752975"/>
          </a:xfrm>
        </p:spPr>
      </p:pic>
    </p:spTree>
    <p:extLst>
      <p:ext uri="{BB962C8B-B14F-4D97-AF65-F5344CB8AC3E}">
        <p14:creationId xmlns:p14="http://schemas.microsoft.com/office/powerpoint/2010/main" xmlns="" val="40378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86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4896544" cy="5472608"/>
          </a:xfrm>
        </p:spPr>
        <p:txBody>
          <a:bodyPr>
            <a:normAutofit fontScale="90000"/>
          </a:bodyPr>
          <a:lstStyle/>
          <a:p>
            <a:r>
              <a:rPr lang="ru-RU" sz="2200" b="0" dirty="0"/>
              <a:t>Уход за больным в домашних </a:t>
            </a:r>
            <a:r>
              <a:rPr lang="ru-RU" sz="2200" b="0" dirty="0" smtClean="0"/>
              <a:t>условиях. </a:t>
            </a:r>
            <a:r>
              <a:rPr lang="ru-RU" sz="2200" b="0" dirty="0"/>
              <a:t>- Севастополь : Вебер, 2007. - 57 p. - (Библиотека "АРПИ" на иностранных языках "В помощь специалисту. Медицина"). 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b="0" dirty="0" smtClean="0">
                <a:latin typeface="+mn-lt"/>
              </a:rPr>
              <a:t>Материалы</a:t>
            </a:r>
            <a:r>
              <a:rPr lang="ru-RU" sz="2100" b="0" dirty="0">
                <a:latin typeface="+mn-lt"/>
              </a:rPr>
              <a:t>, содержащиеся в пособии, основаны на практических рекомендациях по уходу за больным, разработанных специалистами англоязычных стран, и приводятся в их оригинальном изложении на английском языке. В связи с этим, они могут представлять профессиональный интерес для медицинских работников, которые совмещают работу в лечебном заведении с преподавательской деятельностью, в т</a:t>
            </a:r>
            <a:r>
              <a:rPr lang="ru-RU" sz="2100" b="0" dirty="0" smtClean="0">
                <a:latin typeface="+mn-lt"/>
              </a:rPr>
              <a:t>. ч</a:t>
            </a:r>
            <a:r>
              <a:rPr lang="ru-RU" sz="2100" b="0" dirty="0">
                <a:latin typeface="+mn-lt"/>
              </a:rPr>
              <a:t>. и с участием иностранных студентов</a:t>
            </a:r>
            <a:r>
              <a:rPr lang="ru-RU" sz="2100" b="0" dirty="0" smtClean="0">
                <a:latin typeface="+mn-lt"/>
              </a:rPr>
              <a:t>.</a:t>
            </a:r>
            <a:br>
              <a:rPr lang="ru-RU" sz="2100" b="0" dirty="0" smtClean="0">
                <a:latin typeface="+mn-lt"/>
              </a:rPr>
            </a:br>
            <a:r>
              <a:rPr lang="ru-RU" sz="2100" b="0" dirty="0" smtClean="0">
                <a:latin typeface="+mn-lt"/>
              </a:rPr>
              <a:t/>
            </a:r>
            <a:br>
              <a:rPr lang="ru-RU" sz="2100" b="0" dirty="0" smtClean="0">
                <a:latin typeface="+mn-lt"/>
              </a:rPr>
            </a:br>
            <a:r>
              <a:rPr lang="ru-RU" sz="1300" b="0" dirty="0" smtClean="0">
                <a:latin typeface="+mn-lt"/>
                <a:cs typeface="Times New Roman" pitchFamily="18" charset="0"/>
              </a:rPr>
              <a:t> </a:t>
            </a:r>
            <a:r>
              <a:rPr lang="ru-RU" sz="1300" b="0" dirty="0" smtClean="0">
                <a:latin typeface="+mn-lt"/>
                <a:cs typeface="Times New Roman" pitchFamily="18" charset="0"/>
              </a:rPr>
              <a:t>Аннотация издательства</a:t>
            </a:r>
            <a:endParaRPr lang="en-US" sz="1300" dirty="0">
              <a:latin typeface="+mn-lt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764704"/>
            <a:ext cx="3362325" cy="4876800"/>
          </a:xfrm>
        </p:spPr>
      </p:pic>
    </p:spTree>
    <p:extLst>
      <p:ext uri="{BB962C8B-B14F-4D97-AF65-F5344CB8AC3E}">
        <p14:creationId xmlns:p14="http://schemas.microsoft.com/office/powerpoint/2010/main" xmlns="" val="34748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764704"/>
            <a:ext cx="55446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“</a:t>
            </a:r>
            <a:r>
              <a:rPr lang="ru-RU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Гимнастика</a:t>
            </a:r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</a:t>
            </a:r>
            <a:r>
              <a:rPr lang="ru-RU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жизнь</a:t>
            </a:r>
            <a:r>
              <a:rPr lang="en-US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”</a:t>
            </a:r>
            <a:r>
              <a:rPr lang="ru-RU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.</a:t>
            </a:r>
            <a:endParaRPr lang="en-US" sz="20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r"/>
            <a:endParaRPr lang="ru-RU" sz="2000" b="1" i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Гиппократ</a:t>
            </a:r>
          </a:p>
          <a:p>
            <a:endParaRPr lang="ru-RU" sz="2000" i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endParaRPr lang="en-US" sz="2000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“</a:t>
            </a:r>
            <a:r>
              <a:rPr lang="en-US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Gymnastics</a:t>
            </a:r>
            <a:r>
              <a:rPr lang="en-US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physical exercises, walking should firmly enter the everyday life of everyone who wants to maintain working capacity, health, a full and joyful </a:t>
            </a:r>
            <a:r>
              <a:rPr lang="en-US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life</a:t>
            </a:r>
            <a:r>
              <a:rPr lang="en-US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”</a:t>
            </a:r>
            <a:r>
              <a:rPr lang="ru-RU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.</a:t>
            </a:r>
            <a:endParaRPr lang="en-US" sz="20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endParaRPr lang="ru-RU" sz="2000" b="1" i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20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Hippocrates</a:t>
            </a:r>
            <a:endParaRPr lang="en-US" sz="20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430963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6 motivos para a corrida entrar de vez na sua vida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02433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986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4546848" cy="5065402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The </a:t>
            </a:r>
            <a:r>
              <a:rPr lang="en-US" b="0" dirty="0"/>
              <a:t>New Holistic Health </a:t>
            </a:r>
            <a:r>
              <a:rPr lang="en-US" b="0" dirty="0" smtClean="0"/>
              <a:t>Handbook </a:t>
            </a:r>
            <a:r>
              <a:rPr lang="en-US" b="0" dirty="0"/>
              <a:t>: Living Well in a New Age / Berkeley Holistic Health Center ; ed. S. Bliss [et al.]. - [New York] : Plum, © 1985. - XIV,429 p. : </a:t>
            </a:r>
            <a:r>
              <a:rPr lang="en-US" b="0" dirty="0" err="1"/>
              <a:t>ilL.</a:t>
            </a:r>
            <a:r>
              <a:rPr lang="en-US" b="0" dirty="0"/>
              <a:t>, fig., tab. - </a:t>
            </a:r>
            <a:r>
              <a:rPr lang="en-US" b="0" dirty="0" err="1"/>
              <a:t>Текст</a:t>
            </a:r>
            <a:r>
              <a:rPr lang="en-US" b="0" dirty="0"/>
              <a:t> </a:t>
            </a:r>
            <a:r>
              <a:rPr lang="en-US" b="0" dirty="0" err="1"/>
              <a:t>англ</a:t>
            </a:r>
            <a:r>
              <a:rPr lang="en-US" b="0" dirty="0"/>
              <a:t>. - </a:t>
            </a:r>
            <a:r>
              <a:rPr lang="en-US" b="0" dirty="0" err="1"/>
              <a:t>Bibliogr</a:t>
            </a:r>
            <a:r>
              <a:rPr lang="en-US" b="0" dirty="0"/>
              <a:t>.: p. 411-414 . - Ind.: p. 424-427</a:t>
            </a:r>
            <a:r>
              <a:rPr lang="en-US" b="0" dirty="0" smtClean="0"/>
              <a:t>.</a:t>
            </a:r>
            <a:br>
              <a:rPr lang="en-US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lang="ru-RU" sz="1900" b="0" dirty="0" smtClean="0">
                <a:latin typeface="+mn-lt"/>
              </a:rPr>
              <a:t>Обзор </a:t>
            </a:r>
            <a:r>
              <a:rPr lang="ru-RU" sz="1900" b="0" dirty="0">
                <a:latin typeface="+mn-lt"/>
              </a:rPr>
              <a:t>альтернативной медицины опирается на целый ряд практик, отражающих новые достижения в области целостного здоровья, обсуждая продление жизни, йогу, иглоукалывание, гомеопатию, питание, контроль рождаемости и другие </a:t>
            </a:r>
            <a:r>
              <a:rPr lang="ru-RU" sz="1900" b="0" dirty="0" smtClean="0">
                <a:latin typeface="+mn-lt"/>
              </a:rPr>
              <a:t>темы</a:t>
            </a:r>
            <a:r>
              <a:rPr lang="ru-RU" sz="1900" b="0" dirty="0" smtClean="0">
                <a:latin typeface="+mn-lt"/>
              </a:rPr>
              <a:t>.</a:t>
            </a:r>
            <a:br>
              <a:rPr lang="ru-RU" sz="1900" b="0" dirty="0" smtClean="0">
                <a:latin typeface="+mn-lt"/>
              </a:rPr>
            </a:br>
            <a:r>
              <a:rPr lang="ru-RU" sz="1900" b="0" dirty="0" smtClean="0">
                <a:latin typeface="+mn-lt"/>
              </a:rPr>
              <a:t/>
            </a:r>
            <a:br>
              <a:rPr lang="ru-RU" sz="1900" b="0" dirty="0" smtClean="0">
                <a:latin typeface="+mn-lt"/>
              </a:rPr>
            </a:br>
            <a:r>
              <a:rPr lang="ru-RU" sz="1200" b="0" dirty="0" smtClean="0">
                <a:latin typeface="+mn-lt"/>
                <a:cs typeface="Times New Roman" pitchFamily="18" charset="0"/>
              </a:rPr>
              <a:t> Аннотация издательства</a:t>
            </a:r>
            <a:endParaRPr lang="ru-RU" sz="1200" b="0" dirty="0">
              <a:latin typeface="+mn-lt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8264" y="5902114"/>
            <a:ext cx="1378496" cy="144016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2290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3731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836712"/>
            <a:ext cx="3686175" cy="4752975"/>
          </a:xfrm>
        </p:spPr>
      </p:pic>
    </p:spTree>
    <p:extLst>
      <p:ext uri="{BB962C8B-B14F-4D97-AF65-F5344CB8AC3E}">
        <p14:creationId xmlns:p14="http://schemas.microsoft.com/office/powerpoint/2010/main" xmlns="" val="33055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3166"/>
            <a:ext cx="4752528" cy="5258122"/>
          </a:xfrm>
        </p:spPr>
        <p:txBody>
          <a:bodyPr>
            <a:noAutofit/>
          </a:bodyPr>
          <a:lstStyle/>
          <a:p>
            <a:r>
              <a:rPr lang="en-US" dirty="0"/>
              <a:t>Burns, George. </a:t>
            </a:r>
            <a:br>
              <a:rPr lang="en-US" dirty="0"/>
            </a:br>
            <a:r>
              <a:rPr lang="en-US" b="0" dirty="0" smtClean="0"/>
              <a:t>How </a:t>
            </a:r>
            <a:r>
              <a:rPr lang="en-US" b="0" dirty="0"/>
              <a:t>to Live to Be 100 - Or More: The Ultimate Diet, Sex and Exercise Book (At My Age, Sex Gets Second Billing) </a:t>
            </a:r>
            <a:r>
              <a:rPr lang="en-US" b="0" dirty="0" smtClean="0"/>
              <a:t>/ </a:t>
            </a:r>
            <a:r>
              <a:rPr lang="en-US" b="0" dirty="0"/>
              <a:t>G. Burns. - New York : A Plume Book, 1989. - 187 p. : ill. - </a:t>
            </a:r>
            <a:r>
              <a:rPr lang="en-US" b="0" dirty="0" err="1"/>
              <a:t>Текст</a:t>
            </a:r>
            <a:r>
              <a:rPr lang="en-US" b="0" dirty="0"/>
              <a:t> </a:t>
            </a:r>
            <a:r>
              <a:rPr lang="en-US" b="0" dirty="0" err="1"/>
              <a:t>англ</a:t>
            </a:r>
            <a:r>
              <a:rPr lang="en-US" b="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ru-RU" sz="1900" b="0" dirty="0" smtClean="0">
                <a:latin typeface="+mn-lt"/>
              </a:rPr>
              <a:t>Автор</a:t>
            </a:r>
            <a:r>
              <a:rPr lang="ru-RU" sz="1900" b="0" dirty="0">
                <a:latin typeface="+mn-lt"/>
              </a:rPr>
              <a:t>, телеведущий и международный секс-символ Джордж Бернс делится </a:t>
            </a:r>
            <a:r>
              <a:rPr lang="en-US" sz="1900" b="0" dirty="0" smtClean="0">
                <a:latin typeface="+mn-lt"/>
              </a:rPr>
              <a:t>c </a:t>
            </a:r>
            <a:r>
              <a:rPr lang="ru-RU" sz="1900" b="0" dirty="0" smtClean="0">
                <a:latin typeface="+mn-lt"/>
              </a:rPr>
              <a:t>людьми старшего поколения своей </a:t>
            </a:r>
            <a:r>
              <a:rPr lang="ru-RU" sz="1900" b="0" dirty="0">
                <a:latin typeface="+mn-lt"/>
              </a:rPr>
              <a:t>уникальной формулой физических упражнений, диеты и </a:t>
            </a:r>
            <a:r>
              <a:rPr lang="ru-RU" sz="1900" b="0" dirty="0" smtClean="0">
                <a:latin typeface="+mn-lt"/>
              </a:rPr>
              <a:t>секса. Бернс раскрывает свой личный режим фитнеса</a:t>
            </a:r>
            <a:r>
              <a:rPr lang="ru-RU" sz="1900" b="0" dirty="0">
                <a:latin typeface="+mn-lt"/>
              </a:rPr>
              <a:t>, </a:t>
            </a:r>
            <a:r>
              <a:rPr lang="ru-RU" sz="1900" b="0" dirty="0" smtClean="0">
                <a:latin typeface="+mn-lt"/>
              </a:rPr>
              <a:t>а также </a:t>
            </a:r>
            <a:r>
              <a:rPr lang="ru-RU" sz="1900" b="0" dirty="0">
                <a:latin typeface="+mn-lt"/>
              </a:rPr>
              <a:t>рассказывает несколько шуток и делится веселыми и трогательными анекдотами о своих знаменитых друзьях, карьере и жене </a:t>
            </a:r>
            <a:r>
              <a:rPr lang="ru-RU" sz="1900" b="0" dirty="0" err="1">
                <a:latin typeface="+mn-lt"/>
              </a:rPr>
              <a:t>Грейси</a:t>
            </a:r>
            <a:r>
              <a:rPr lang="ru-RU" sz="1900" b="0" dirty="0">
                <a:latin typeface="+mn-lt"/>
              </a:rPr>
              <a:t>. </a:t>
            </a:r>
            <a:r>
              <a:rPr lang="ru-RU" sz="1900" b="0" dirty="0" smtClean="0">
                <a:latin typeface="+mn-lt"/>
              </a:rPr>
              <a:t/>
            </a:r>
            <a:br>
              <a:rPr lang="ru-RU" sz="1900" b="0" dirty="0" smtClean="0">
                <a:latin typeface="+mn-lt"/>
              </a:rPr>
            </a:br>
            <a:r>
              <a:rPr lang="ru-RU" sz="1800" b="0" dirty="0" smtClean="0"/>
              <a:t>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196752"/>
            <a:ext cx="2676525" cy="4343400"/>
          </a:xfrm>
        </p:spPr>
      </p:pic>
    </p:spTree>
    <p:extLst>
      <p:ext uri="{BB962C8B-B14F-4D97-AF65-F5344CB8AC3E}">
        <p14:creationId xmlns:p14="http://schemas.microsoft.com/office/powerpoint/2010/main" xmlns="" val="24772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86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3049"/>
            <a:ext cx="3886832" cy="58531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338856"/>
            <a:ext cx="4546849" cy="5898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de-DE" sz="2200" dirty="0"/>
              <a:t>Jahn, Esther.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de-DE" sz="2200" b="0" dirty="0" smtClean="0"/>
              <a:t>Yoga </a:t>
            </a:r>
            <a:r>
              <a:rPr lang="de-DE" sz="2200" b="0" dirty="0"/>
              <a:t>: ein Weg zur </a:t>
            </a:r>
            <a:r>
              <a:rPr lang="de-DE" sz="2200" b="0" dirty="0" smtClean="0"/>
              <a:t>Gesundheit</a:t>
            </a:r>
            <a:r>
              <a:rPr lang="ru-RU" sz="2200" b="0" dirty="0" smtClean="0"/>
              <a:t> </a:t>
            </a:r>
            <a:r>
              <a:rPr lang="de-DE" sz="2200" b="0" dirty="0" smtClean="0"/>
              <a:t>/ </a:t>
            </a:r>
            <a:r>
              <a:rPr lang="de-DE" sz="2200" b="0" dirty="0"/>
              <a:t>E. Jahn. - 1. Aufl. - Jena : VEB Gustav Fischer Verl., © 1990. - 258 S. : </a:t>
            </a:r>
            <a:r>
              <a:rPr lang="de-DE" sz="2200" b="0" dirty="0" err="1"/>
              <a:t>ill</a:t>
            </a:r>
            <a:r>
              <a:rPr lang="de-DE" sz="2200" b="0" dirty="0"/>
              <a:t>. - </a:t>
            </a:r>
            <a:r>
              <a:rPr lang="de-DE" sz="2200" b="0" dirty="0" err="1"/>
              <a:t>Текст</a:t>
            </a:r>
            <a:r>
              <a:rPr lang="de-DE" sz="2200" b="0" dirty="0"/>
              <a:t> </a:t>
            </a:r>
            <a:r>
              <a:rPr lang="de-DE" sz="2200" b="0" dirty="0" err="1"/>
              <a:t>нем</a:t>
            </a:r>
            <a:r>
              <a:rPr lang="de-DE" sz="2200" b="0" dirty="0" smtClean="0"/>
              <a:t>.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de-DE" sz="2200" dirty="0" smtClean="0"/>
              <a:t> </a:t>
            </a:r>
            <a:r>
              <a:rPr lang="ru-RU" sz="2100" b="0" dirty="0" smtClean="0">
                <a:latin typeface="+mn-lt"/>
              </a:rPr>
              <a:t>Книга </a:t>
            </a:r>
            <a:r>
              <a:rPr lang="ru-RU" sz="2100" b="0" dirty="0">
                <a:latin typeface="+mn-lt"/>
              </a:rPr>
              <a:t>предназначена для широкого круга </a:t>
            </a:r>
            <a:r>
              <a:rPr lang="ru-RU" sz="2100" b="0" dirty="0" smtClean="0">
                <a:latin typeface="+mn-lt"/>
              </a:rPr>
              <a:t>лиц, которым</a:t>
            </a:r>
            <a:r>
              <a:rPr lang="en-US" sz="2100" b="0" dirty="0" smtClean="0">
                <a:latin typeface="+mn-lt"/>
              </a:rPr>
              <a:t> </a:t>
            </a:r>
            <a:r>
              <a:rPr lang="ru-RU" sz="2100" b="0" dirty="0" smtClean="0">
                <a:latin typeface="+mn-lt"/>
              </a:rPr>
              <a:t>знания </a:t>
            </a:r>
            <a:r>
              <a:rPr lang="ru-RU" sz="2100" b="0" dirty="0">
                <a:latin typeface="+mn-lt"/>
              </a:rPr>
              <a:t>о поддержании здоровья передаются с помощью упражнений йоги. Цели, пути, способы действия и методы йоги обсуждаются в четкой и ориентированной на суть форме. Методы включают в себя основные элементы </a:t>
            </a:r>
            <a:r>
              <a:rPr lang="ru-RU" sz="2100" b="0" dirty="0" err="1" smtClean="0">
                <a:latin typeface="+mn-lt"/>
              </a:rPr>
              <a:t>хатха</a:t>
            </a:r>
            <a:r>
              <a:rPr lang="ru-RU" sz="2100" b="0" dirty="0" smtClean="0">
                <a:latin typeface="+mn-lt"/>
              </a:rPr>
              <a:t>-йоги</a:t>
            </a:r>
            <a:r>
              <a:rPr lang="en-US" sz="2100" b="0" dirty="0" smtClean="0">
                <a:latin typeface="+mn-lt"/>
              </a:rPr>
              <a:t> (</a:t>
            </a:r>
            <a:r>
              <a:rPr lang="ru-RU" sz="2100" b="0" dirty="0" smtClean="0">
                <a:latin typeface="+mn-lt"/>
              </a:rPr>
              <a:t>дыхание, релаксация, концентрация, медитация, позы тела). </a:t>
            </a:r>
            <a:r>
              <a:rPr lang="ru-RU" sz="2100" b="0" dirty="0">
                <a:latin typeface="+mn-lt"/>
              </a:rPr>
              <a:t>Они </a:t>
            </a:r>
            <a:r>
              <a:rPr lang="ru-RU" sz="2100" b="0" dirty="0" smtClean="0">
                <a:latin typeface="+mn-lt"/>
              </a:rPr>
              <a:t>наглядно </a:t>
            </a:r>
            <a:r>
              <a:rPr lang="ru-RU" sz="2100" b="0" dirty="0">
                <a:latin typeface="+mn-lt"/>
              </a:rPr>
              <a:t>и подробно описаны, иллюстрированы и теоретически обоснованы, чтобы быть полезными как новичкам, в одиночку или в группах, так и </a:t>
            </a:r>
            <a:r>
              <a:rPr lang="ru-RU" sz="2100" b="0" dirty="0" smtClean="0">
                <a:latin typeface="+mn-lt"/>
              </a:rPr>
              <a:t>знающим предмет </a:t>
            </a:r>
            <a:r>
              <a:rPr lang="ru-RU" sz="2100" b="0" dirty="0">
                <a:latin typeface="+mn-lt"/>
              </a:rPr>
              <a:t>читателям</a:t>
            </a:r>
            <a:r>
              <a:rPr lang="ru-RU" sz="2100" b="0" dirty="0" smtClean="0">
                <a:latin typeface="+mn-lt"/>
              </a:rPr>
              <a:t>.</a:t>
            </a:r>
            <a:br>
              <a:rPr lang="ru-RU" sz="2100" b="0" dirty="0" smtClean="0">
                <a:latin typeface="+mn-lt"/>
              </a:rPr>
            </a:br>
            <a:r>
              <a:rPr lang="ru-RU" sz="1300" b="0" dirty="0" smtClean="0"/>
              <a:t> Аннотация издательства</a:t>
            </a:r>
            <a:endParaRPr lang="en-US" sz="13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0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1196752"/>
            <a:ext cx="55446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“</a:t>
            </a:r>
            <a:r>
              <a:rPr lang="ru-RU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Здоровье </a:t>
            </a:r>
            <a:r>
              <a:rPr lang="ru-RU" b="1" i="1" dirty="0">
                <a:solidFill>
                  <a:srgbClr val="00B050"/>
                </a:solidFill>
                <a:latin typeface="Century Schoolbook" panose="02040604050505020304" pitchFamily="18" charset="0"/>
              </a:rPr>
              <a:t>гораздо более зависит от наших привычек и питания, чем от врачебного </a:t>
            </a:r>
            <a:r>
              <a:rPr lang="ru-RU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искусства</a:t>
            </a:r>
            <a:r>
              <a:rPr lang="en-US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”</a:t>
            </a:r>
            <a:r>
              <a:rPr lang="ru-RU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.</a:t>
            </a:r>
            <a:endParaRPr lang="en-US" sz="2000" b="1" i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pPr algn="r"/>
            <a:endParaRPr lang="ru-RU" sz="2000" b="1" i="1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Д. </a:t>
            </a:r>
            <a:r>
              <a:rPr lang="ru-RU" sz="2000" b="1" i="1" dirty="0" err="1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Леббок</a:t>
            </a:r>
            <a:endParaRPr lang="ru-RU" sz="2000" b="1" i="1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endParaRPr lang="ru-RU" sz="2000" i="1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endParaRPr lang="ru-RU" sz="2000" i="1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endParaRPr lang="en-US" sz="2000" i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r>
              <a:rPr lang="en-US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“</a:t>
            </a:r>
            <a:r>
              <a:rPr lang="en-US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Health </a:t>
            </a:r>
            <a:r>
              <a:rPr lang="en-US" b="1" i="1" dirty="0">
                <a:solidFill>
                  <a:srgbClr val="00B050"/>
                </a:solidFill>
                <a:latin typeface="Century Schoolbook" panose="02040604050505020304" pitchFamily="18" charset="0"/>
              </a:rPr>
              <a:t>is much more dependent on our habits and nutrition than on </a:t>
            </a:r>
            <a:r>
              <a:rPr lang="en-US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medicine</a:t>
            </a:r>
            <a:r>
              <a:rPr lang="en-US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”</a:t>
            </a:r>
            <a:r>
              <a:rPr lang="ru-RU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.</a:t>
            </a:r>
            <a:endParaRPr lang="en-US" sz="2000" b="1" i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endParaRPr lang="ru-RU" sz="2000" b="1" i="1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J. Lubbock</a:t>
            </a:r>
            <a:endParaRPr lang="en-US" sz="2000" b="1" i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430963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бои ягоды, малина, яблоко, черника, фрукты, диета картинки на ...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16835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8796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54926"/>
            <a:ext cx="4402832" cy="4778330"/>
          </a:xfrm>
        </p:spPr>
        <p:txBody>
          <a:bodyPr>
            <a:noAutofit/>
          </a:bodyPr>
          <a:lstStyle/>
          <a:p>
            <a:r>
              <a:rPr lang="en-US" dirty="0" smtClean="0"/>
              <a:t>Williams</a:t>
            </a:r>
            <a:r>
              <a:rPr lang="en-US" dirty="0"/>
              <a:t>, Melvin </a:t>
            </a:r>
            <a:r>
              <a:rPr lang="en-US" dirty="0" smtClean="0"/>
              <a:t>H.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Nutrition </a:t>
            </a:r>
            <a:r>
              <a:rPr lang="en-US" b="0" dirty="0"/>
              <a:t>for health, fitness and </a:t>
            </a:r>
            <a:r>
              <a:rPr lang="en-US" b="0" dirty="0" smtClean="0"/>
              <a:t>sport </a:t>
            </a:r>
            <a:r>
              <a:rPr lang="en-US" b="0" dirty="0"/>
              <a:t>/ M. H. Williams. - Fifth edition. - Boston : McGraw-Hill, 1999. - XII, 500 p</a:t>
            </a:r>
            <a:r>
              <a:rPr lang="en-US" b="0" dirty="0" smtClean="0"/>
              <a:t>.</a:t>
            </a:r>
            <a:br>
              <a:rPr lang="en-US" b="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900" b="0" dirty="0" smtClean="0">
                <a:latin typeface="+mn-lt"/>
              </a:rPr>
              <a:t>Этот </a:t>
            </a:r>
            <a:r>
              <a:rPr lang="ru-RU" sz="1900" b="0" dirty="0">
                <a:latin typeface="+mn-lt"/>
              </a:rPr>
              <a:t>учебник дает всестороннее освещение роли питания в укреплении здоровья, физической подготовки и спортивных результатов человека. Исследовательская и практическая деятельность конца 1990-х годов включена в книгу целиком</a:t>
            </a:r>
            <a:r>
              <a:rPr lang="ru-RU" sz="1900" b="0" dirty="0" smtClean="0">
                <a:latin typeface="+mn-lt"/>
              </a:rPr>
              <a:t>.</a:t>
            </a:r>
            <a:r>
              <a:rPr lang="en-US" sz="1900" b="0" dirty="0" smtClean="0">
                <a:latin typeface="+mn-lt"/>
              </a:rPr>
              <a:t/>
            </a:r>
            <a:br>
              <a:rPr lang="en-US" sz="1900" b="0" dirty="0" smtClean="0">
                <a:latin typeface="+mn-lt"/>
              </a:rPr>
            </a:br>
            <a:r>
              <a:rPr lang="en-US" sz="1900" b="0" dirty="0" smtClean="0">
                <a:latin typeface="+mn-lt"/>
              </a:rPr>
              <a:t/>
            </a:r>
            <a:br>
              <a:rPr lang="en-US" sz="1900" b="0" dirty="0" smtClean="0">
                <a:latin typeface="+mn-lt"/>
              </a:rPr>
            </a:br>
            <a:r>
              <a:rPr lang="ru-RU" sz="1200" b="0" dirty="0" smtClean="0">
                <a:latin typeface="+mn-lt"/>
                <a:cs typeface="Times New Roman" pitchFamily="18" charset="0"/>
              </a:rPr>
              <a:t> Аннотация издательства </a:t>
            </a:r>
            <a:r>
              <a:rPr lang="en-US" sz="1900" b="0" dirty="0" smtClean="0">
                <a:latin typeface="+mn-lt"/>
              </a:rPr>
              <a:t/>
            </a:r>
            <a:br>
              <a:rPr lang="en-US" sz="1900" b="0" dirty="0" smtClean="0">
                <a:latin typeface="+mn-lt"/>
              </a:rPr>
            </a:br>
            <a:endParaRPr lang="ru-RU" sz="1900" b="0" dirty="0">
              <a:latin typeface="+mn-lt"/>
            </a:endParaRPr>
          </a:p>
        </p:txBody>
      </p:sp>
      <p:pic>
        <p:nvPicPr>
          <p:cNvPr id="10242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717" y="954926"/>
            <a:ext cx="3242253" cy="4130258"/>
          </a:xfrm>
        </p:spPr>
      </p:pic>
    </p:spTree>
    <p:extLst>
      <p:ext uri="{BB962C8B-B14F-4D97-AF65-F5344CB8AC3E}">
        <p14:creationId xmlns:p14="http://schemas.microsoft.com/office/powerpoint/2010/main" xmlns="" val="33168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35738" cy="1872208"/>
          </a:xfrm>
        </p:spPr>
        <p:txBody>
          <a:bodyPr>
            <a:noAutofit/>
          </a:bodyPr>
          <a:lstStyle/>
          <a:p>
            <a:r>
              <a:rPr lang="en-US" dirty="0" smtClean="0"/>
              <a:t>Parker</a:t>
            </a:r>
            <a:r>
              <a:rPr lang="en-US" dirty="0"/>
              <a:t>, Steve.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The </a:t>
            </a:r>
            <a:r>
              <a:rPr lang="en-US" b="0" dirty="0"/>
              <a:t>Advanced Mediterranean </a:t>
            </a:r>
            <a:r>
              <a:rPr lang="en-US" b="0" dirty="0" smtClean="0"/>
              <a:t>Diet </a:t>
            </a:r>
            <a:r>
              <a:rPr lang="en-US" b="0" dirty="0"/>
              <a:t>: Lose Weight, Feel Better, Live Longer / S. Parker. - Gilbert, Arizona : Vanguard Press, 2007. - 302 p. - </a:t>
            </a:r>
            <a:r>
              <a:rPr lang="ru-RU" b="0" dirty="0"/>
              <a:t>Текст англ. - </a:t>
            </a:r>
            <a:r>
              <a:rPr lang="en-US" b="0" dirty="0"/>
              <a:t>Ind.: p. 292-302. - App.: p. 235-267. - Sel. ref.: p. 268-281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sz="1900" b="0" dirty="0">
              <a:latin typeface="+mn-lt"/>
            </a:endParaRPr>
          </a:p>
        </p:txBody>
      </p:sp>
      <p:pic>
        <p:nvPicPr>
          <p:cNvPr id="1126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30963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412776"/>
            <a:ext cx="3086100" cy="4752975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779687"/>
            <a:ext cx="5400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Средиземноморская диета ассоциируется</a:t>
            </a:r>
            <a:br>
              <a:rPr lang="ru-RU" sz="1900" dirty="0" smtClean="0"/>
            </a:br>
            <a:r>
              <a:rPr lang="ru-RU" sz="1900" dirty="0" smtClean="0"/>
              <a:t>с большей продолжительностью жизни и </a:t>
            </a:r>
            <a:br>
              <a:rPr lang="ru-RU" sz="1900" dirty="0" smtClean="0"/>
            </a:br>
            <a:r>
              <a:rPr lang="ru-RU" sz="1900" dirty="0" smtClean="0"/>
              <a:t>меньшим количеством хронических </a:t>
            </a:r>
            <a:br>
              <a:rPr lang="ru-RU" sz="1900" dirty="0" smtClean="0"/>
            </a:br>
            <a:r>
              <a:rPr lang="ru-RU" sz="1900" dirty="0" smtClean="0"/>
              <a:t>заболеваний. Цель автора - помочь людям </a:t>
            </a:r>
            <a:br>
              <a:rPr lang="ru-RU" sz="1900" dirty="0" smtClean="0"/>
            </a:br>
            <a:r>
              <a:rPr lang="ru-RU" sz="1900" dirty="0" smtClean="0"/>
              <a:t>с избыточным весом похудеть, питаясь в </a:t>
            </a:r>
            <a:br>
              <a:rPr lang="ru-RU" sz="1900" dirty="0" smtClean="0"/>
            </a:br>
            <a:r>
              <a:rPr lang="ru-RU" sz="1900" dirty="0" smtClean="0"/>
              <a:t>средиземноморском стиле, что ведет к </a:t>
            </a:r>
            <a:br>
              <a:rPr lang="ru-RU" sz="1900" dirty="0" smtClean="0"/>
            </a:br>
            <a:r>
              <a:rPr lang="ru-RU" sz="1900" dirty="0" smtClean="0"/>
              <a:t>улучшению здоровья в целом. Доктор </a:t>
            </a:r>
            <a:br>
              <a:rPr lang="ru-RU" sz="1900" dirty="0" smtClean="0"/>
            </a:br>
            <a:r>
              <a:rPr lang="ru-RU" sz="1900" dirty="0" smtClean="0"/>
              <a:t>медицины Стив </a:t>
            </a:r>
            <a:r>
              <a:rPr lang="ru-RU" sz="1900" dirty="0" err="1" smtClean="0"/>
              <a:t>Паркер</a:t>
            </a:r>
            <a:r>
              <a:rPr lang="ru-RU" sz="1900" dirty="0" smtClean="0"/>
              <a:t> усиливает </a:t>
            </a:r>
            <a:br>
              <a:rPr lang="ru-RU" sz="1900" dirty="0" smtClean="0"/>
            </a:br>
            <a:r>
              <a:rPr lang="ru-RU" sz="1900" dirty="0" smtClean="0"/>
              <a:t>традиционную средиземноморскую диету </a:t>
            </a:r>
            <a:br>
              <a:rPr lang="ru-RU" sz="1900" dirty="0" smtClean="0"/>
            </a:br>
            <a:r>
              <a:rPr lang="ru-RU" sz="1900" dirty="0" smtClean="0"/>
              <a:t>последними научными достижениями. План</a:t>
            </a:r>
            <a:br>
              <a:rPr lang="ru-RU" sz="1900" dirty="0" smtClean="0"/>
            </a:br>
            <a:r>
              <a:rPr lang="ru-RU" sz="1900" dirty="0" smtClean="0"/>
              <a:t>питания приближается к традиционной </a:t>
            </a:r>
            <a:br>
              <a:rPr lang="ru-RU" sz="1900" dirty="0" smtClean="0"/>
            </a:br>
            <a:r>
              <a:rPr lang="ru-RU" sz="1900" dirty="0" smtClean="0"/>
              <a:t>средиземноморской диете при оптимальном</a:t>
            </a:r>
            <a:br>
              <a:rPr lang="ru-RU" sz="1900" dirty="0" smtClean="0"/>
            </a:br>
            <a:r>
              <a:rPr lang="ru-RU" sz="1900" dirty="0" smtClean="0"/>
              <a:t>потреблении фруктов, овощей, орехов, </a:t>
            </a:r>
            <a:br>
              <a:rPr lang="ru-RU" sz="1900" dirty="0" smtClean="0"/>
            </a:br>
            <a:r>
              <a:rPr lang="ru-RU" sz="1900" dirty="0" smtClean="0"/>
              <a:t>бобовых, цельного зерна, молочных продуктов, </a:t>
            </a:r>
            <a:br>
              <a:rPr lang="ru-RU" sz="1900" dirty="0" smtClean="0"/>
            </a:br>
            <a:r>
              <a:rPr lang="ru-RU" sz="1900" dirty="0" smtClean="0"/>
              <a:t>оливкового масла, мяса, курицы, яиц и рыбы</a:t>
            </a:r>
            <a:r>
              <a:rPr lang="ru-RU" sz="1900" dirty="0" smtClean="0"/>
              <a:t>.</a:t>
            </a:r>
            <a:endParaRPr lang="ru-RU" sz="1900" dirty="0" smtClean="0"/>
          </a:p>
          <a:p>
            <a:pPr algn="just"/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165304"/>
            <a:ext cx="1790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Аннотация издательства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583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1044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5300" dirty="0">
                <a:solidFill>
                  <a:srgbClr val="C00000"/>
                </a:solidFill>
              </a:rPr>
              <a:t/>
            </a:r>
            <a:br>
              <a:rPr lang="ru-RU" sz="5300" dirty="0">
                <a:solidFill>
                  <a:srgbClr val="C00000"/>
                </a:solidFill>
              </a:rPr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7056784" cy="482453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Человек – творец своего здоровья. Для этого он должен владеть достоверной полезной информацией и уметь ее применять. В этом поможет тематический просмотр «Здоровым быть – долго жить».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Здесь представлены книги из фонда отдела иностранной литературы о здоровом образе жизни, правильном питании, режиме труда и отдыха, вредных привычках и т.д.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31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4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Единственная красота, которую </a:t>
            </a:r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я знаю, — это </a:t>
            </a:r>
            <a:r>
              <a:rPr lang="ru-RU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здоровье</a:t>
            </a:r>
            <a:r>
              <a:rPr lang="en-US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”.</a:t>
            </a:r>
            <a:endParaRPr lang="ru-RU" sz="2000" b="1" i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Г</a:t>
            </a:r>
            <a:r>
              <a:rPr lang="en-US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.</a:t>
            </a:r>
            <a:r>
              <a:rPr lang="ru-RU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Гейне</a:t>
            </a:r>
          </a:p>
          <a:p>
            <a:pPr algn="r"/>
            <a:endParaRPr lang="ru-RU" sz="2000" b="1" i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“</a:t>
            </a:r>
            <a:r>
              <a:rPr lang="de-DE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Die </a:t>
            </a:r>
            <a:r>
              <a:rPr lang="de-DE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einzige Schönheit, die ich kenne, ist die </a:t>
            </a:r>
            <a:r>
              <a:rPr lang="de-DE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Gesundheit</a:t>
            </a:r>
            <a:r>
              <a:rPr lang="en-US" sz="20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”.</a:t>
            </a:r>
            <a:endParaRPr lang="en-US" sz="20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H. </a:t>
            </a:r>
            <a:r>
              <a:rPr lang="en-US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Heine</a:t>
            </a:r>
            <a:endParaRPr lang="en-US" sz="20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3731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81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19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38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 descr="16 motivos para a corrida entrar de vez na sua vida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8920"/>
            <a:ext cx="1483002" cy="281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Эндокринолог назвала самый действенный способ похудения — PROMAN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12155"/>
            <a:ext cx="1579537" cy="287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Обои ягоды, малина, яблоко, черника, фрукты, диета картинки на ...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16561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52120" y="2708920"/>
            <a:ext cx="1440160" cy="2808312"/>
          </a:xfrm>
          <a:prstGeom prst="rect">
            <a:avLst/>
          </a:prstGeom>
        </p:spPr>
      </p:pic>
      <p:pic>
        <p:nvPicPr>
          <p:cNvPr id="31" name="Рисунок 30" descr="Персональный сайт - Здоровая семья - здоровый ребенок">
            <a:hlinkClick r:id="rId10" tgtFrame="&quot;_blank&quot;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1578775" cy="29039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15046" y="5657091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i="1" dirty="0" smtClean="0">
                <a:latin typeface="Century Schoolbook" panose="020406040505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62335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23813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81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19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38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32656"/>
            <a:ext cx="7848872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 применяя эти и другие сведения из материалов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можно сделать многое для сохранения здоровья – собственного и своих близких.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fsd.kopilkaurokov.ru/up/html/2018/02/25/k_5a9302041f574/img_user_file_5a930204a19b8_2.jpg"/>
          <p:cNvPicPr>
            <a:picLocks noChangeAspect="1" noChangeArrowheads="1"/>
          </p:cNvPicPr>
          <p:nvPr/>
        </p:nvPicPr>
        <p:blipFill>
          <a:blip r:embed="rId3" cstate="print"/>
          <a:srcRect l="11812" r="12667" b="3926"/>
          <a:stretch>
            <a:fillRect/>
          </a:stretch>
        </p:blipFill>
        <p:spPr bwMode="auto">
          <a:xfrm>
            <a:off x="2771800" y="1988840"/>
            <a:ext cx="4320480" cy="4122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233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23813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81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19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38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76672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Описания, аннотации, фото книг, а также тематические фотографии взяты из источников, находящихся в открытом доступе в интернете:</a:t>
            </a:r>
            <a:endParaRPr lang="ru-RU" b="1" i="1" dirty="0" smtClean="0">
              <a:latin typeface="Century Schoolbook" panose="02040604050505020304" pitchFamily="18" charset="0"/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://www.amazon.com/Managing-Health-International-Nancy-Kane/dp/0787968994</a:t>
            </a:r>
            <a:endParaRPr lang="en-US" dirty="0"/>
          </a:p>
          <a:p>
            <a:pPr algn="ctr">
              <a:defRPr/>
            </a:pPr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</a:t>
            </a:r>
            <a:r>
              <a:rPr lang="ru-RU" u="sng" dirty="0" smtClean="0">
                <a:hlinkClick r:id="rId4"/>
              </a:rPr>
              <a:t>www.amazon.com/Environmental-Health-Secrets-Luanne-Williams/dp/1560534087</a:t>
            </a:r>
            <a:endParaRPr lang="en-US" u="sng" dirty="0" smtClean="0"/>
          </a:p>
          <a:p>
            <a:pPr algn="ctr">
              <a:defRPr/>
            </a:pP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</a:t>
            </a:r>
            <a:r>
              <a:rPr lang="ru-RU" u="sng" dirty="0" smtClean="0">
                <a:hlinkClick r:id="rId5"/>
              </a:rPr>
              <a:t>www.amazon.in/Human-Development-Wilfrid-Vander-Zanden/dp/007066997X</a:t>
            </a:r>
            <a:endParaRPr lang="ru-RU" u="sng" dirty="0" smtClean="0"/>
          </a:p>
          <a:p>
            <a:pPr algn="ctr">
              <a:defRPr/>
            </a:pPr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</a:t>
            </a:r>
            <a:r>
              <a:rPr lang="en-US" u="sng" dirty="0" smtClean="0">
                <a:hlinkClick r:id="rId6"/>
              </a:rPr>
              <a:t>www.amazon.com/Health-Wellness-Approach-Linda-Meeks/dp/0675063442</a:t>
            </a:r>
            <a:endParaRPr lang="ru-RU" u="sng" dirty="0" smtClean="0"/>
          </a:p>
          <a:p>
            <a:pPr algn="ctr">
              <a:defRPr/>
            </a:pPr>
            <a:r>
              <a:rPr lang="en-US" u="sng" dirty="0" smtClean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</a:t>
            </a:r>
            <a:r>
              <a:rPr lang="en-US" u="sng" dirty="0">
                <a:hlinkClick r:id="rId7"/>
              </a:rPr>
              <a:t>books</a:t>
            </a:r>
            <a:r>
              <a:rPr lang="ru-RU" u="sng" dirty="0">
                <a:hlinkClick r:id="rId7"/>
              </a:rPr>
              <a:t>.</a:t>
            </a:r>
            <a:r>
              <a:rPr lang="en-US" u="sng" dirty="0">
                <a:hlinkClick r:id="rId7"/>
              </a:rPr>
              <a:t>google</a:t>
            </a:r>
            <a:r>
              <a:rPr lang="ru-RU" u="sng" dirty="0">
                <a:hlinkClick r:id="rId7"/>
              </a:rPr>
              <a:t>.</a:t>
            </a:r>
            <a:r>
              <a:rPr lang="en-US" u="sng" dirty="0">
                <a:hlinkClick r:id="rId7"/>
              </a:rPr>
              <a:t>com</a:t>
            </a:r>
            <a:r>
              <a:rPr lang="ru-RU" u="sng" dirty="0">
                <a:hlinkClick r:id="rId7"/>
              </a:rPr>
              <a:t>/</a:t>
            </a:r>
            <a:r>
              <a:rPr lang="en-US" u="sng" dirty="0">
                <a:hlinkClick r:id="rId7"/>
              </a:rPr>
              <a:t>books</a:t>
            </a:r>
            <a:r>
              <a:rPr lang="ru-RU" u="sng" dirty="0">
                <a:hlinkClick r:id="rId7"/>
              </a:rPr>
              <a:t>/</a:t>
            </a:r>
            <a:r>
              <a:rPr lang="en-US" u="sng" dirty="0">
                <a:hlinkClick r:id="rId7"/>
              </a:rPr>
              <a:t>about</a:t>
            </a:r>
            <a:r>
              <a:rPr lang="ru-RU" u="sng" dirty="0">
                <a:hlinkClick r:id="rId7"/>
              </a:rPr>
              <a:t>/</a:t>
            </a:r>
            <a:r>
              <a:rPr lang="en-US" u="sng" dirty="0">
                <a:hlinkClick r:id="rId7"/>
              </a:rPr>
              <a:t>The</a:t>
            </a:r>
            <a:r>
              <a:rPr lang="ru-RU" u="sng" dirty="0">
                <a:hlinkClick r:id="rId7"/>
              </a:rPr>
              <a:t>_</a:t>
            </a:r>
            <a:r>
              <a:rPr lang="en-US" u="sng" dirty="0">
                <a:hlinkClick r:id="rId7"/>
              </a:rPr>
              <a:t>Quick</a:t>
            </a:r>
            <a:r>
              <a:rPr lang="ru-RU" u="sng" dirty="0">
                <a:hlinkClick r:id="rId7"/>
              </a:rPr>
              <a:t>_</a:t>
            </a:r>
            <a:r>
              <a:rPr lang="en-US" u="sng" dirty="0">
                <a:hlinkClick r:id="rId7"/>
              </a:rPr>
              <a:t>Reference</a:t>
            </a:r>
            <a:r>
              <a:rPr lang="ru-RU" u="sng" dirty="0">
                <a:hlinkClick r:id="rId7"/>
              </a:rPr>
              <a:t>_</a:t>
            </a:r>
            <a:r>
              <a:rPr lang="en-US" u="sng" dirty="0">
                <a:hlinkClick r:id="rId7"/>
              </a:rPr>
              <a:t>Guide</a:t>
            </a:r>
            <a:r>
              <a:rPr lang="ru-RU" u="sng" dirty="0">
                <a:hlinkClick r:id="rId7"/>
              </a:rPr>
              <a:t>_</a:t>
            </a:r>
            <a:r>
              <a:rPr lang="en-US" u="sng" dirty="0">
                <a:hlinkClick r:id="rId7"/>
              </a:rPr>
              <a:t>to</a:t>
            </a:r>
            <a:r>
              <a:rPr lang="ru-RU" u="sng" dirty="0">
                <a:hlinkClick r:id="rId7"/>
              </a:rPr>
              <a:t>_</a:t>
            </a:r>
            <a:r>
              <a:rPr lang="en-US" u="sng" dirty="0">
                <a:hlinkClick r:id="rId7"/>
              </a:rPr>
              <a:t>Your</a:t>
            </a:r>
            <a:r>
              <a:rPr lang="ru-RU" u="sng" dirty="0">
                <a:hlinkClick r:id="rId7"/>
              </a:rPr>
              <a:t>_</a:t>
            </a:r>
            <a:r>
              <a:rPr lang="en-US" u="sng" dirty="0">
                <a:hlinkClick r:id="rId7"/>
              </a:rPr>
              <a:t>Child</a:t>
            </a:r>
            <a:r>
              <a:rPr lang="ru-RU" u="sng" dirty="0">
                <a:hlinkClick r:id="rId7"/>
              </a:rPr>
              <a:t>.</a:t>
            </a:r>
            <a:r>
              <a:rPr lang="en-US" u="sng" dirty="0">
                <a:hlinkClick r:id="rId7"/>
              </a:rPr>
              <a:t>html</a:t>
            </a:r>
            <a:r>
              <a:rPr lang="ru-RU" u="sng" dirty="0">
                <a:hlinkClick r:id="rId7"/>
              </a:rPr>
              <a:t>?</a:t>
            </a:r>
            <a:r>
              <a:rPr lang="en-US" u="sng" dirty="0">
                <a:hlinkClick r:id="rId7"/>
              </a:rPr>
              <a:t>id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dh</a:t>
            </a:r>
            <a:r>
              <a:rPr lang="ru-RU" u="sng" dirty="0">
                <a:hlinkClick r:id="rId7"/>
              </a:rPr>
              <a:t>7</a:t>
            </a:r>
            <a:r>
              <a:rPr lang="en-US" u="sng" dirty="0" err="1">
                <a:hlinkClick r:id="rId7"/>
              </a:rPr>
              <a:t>pUnKpWt</a:t>
            </a:r>
            <a:r>
              <a:rPr lang="ru-RU" u="sng" dirty="0">
                <a:hlinkClick r:id="rId7"/>
              </a:rPr>
              <a:t>4</a:t>
            </a:r>
            <a:r>
              <a:rPr lang="en-US" u="sng" dirty="0">
                <a:hlinkClick r:id="rId7"/>
              </a:rPr>
              <a:t>C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>
                <a:hlinkClick r:id="rId7"/>
              </a:rPr>
              <a:t>source</a:t>
            </a:r>
            <a:r>
              <a:rPr lang="ru-RU" u="sng" dirty="0">
                <a:hlinkClick r:id="rId7"/>
              </a:rPr>
              <a:t>=</a:t>
            </a:r>
            <a:r>
              <a:rPr lang="en-US" u="sng" dirty="0" err="1">
                <a:hlinkClick r:id="rId7"/>
              </a:rPr>
              <a:t>kp</a:t>
            </a:r>
            <a:r>
              <a:rPr lang="ru-RU" u="sng" dirty="0">
                <a:hlinkClick r:id="rId7"/>
              </a:rPr>
              <a:t>_</a:t>
            </a:r>
            <a:r>
              <a:rPr lang="en-US" u="sng" dirty="0">
                <a:hlinkClick r:id="rId7"/>
              </a:rPr>
              <a:t>cover</a:t>
            </a:r>
            <a:endParaRPr lang="en-US" dirty="0"/>
          </a:p>
          <a:p>
            <a:pPr algn="ctr">
              <a:defRPr/>
            </a:pPr>
            <a:r>
              <a:rPr lang="ru-RU" u="sng" dirty="0" smtClean="0">
                <a:hlinkClick r:id="rId8"/>
              </a:rPr>
              <a:t>https</a:t>
            </a:r>
            <a:r>
              <a:rPr lang="ru-RU" u="sng" dirty="0">
                <a:hlinkClick r:id="rId8"/>
              </a:rPr>
              <a:t>://</a:t>
            </a:r>
            <a:r>
              <a:rPr lang="ru-RU" u="sng" dirty="0" smtClean="0">
                <a:hlinkClick r:id="rId8"/>
              </a:rPr>
              <a:t>www.amazon.co.uk/Living-Longer-Better-Problems-advisor/dp/0874348269</a:t>
            </a:r>
            <a:endParaRPr lang="ru-RU" u="sng" dirty="0" smtClean="0"/>
          </a:p>
          <a:p>
            <a:pPr algn="ctr">
              <a:defRPr/>
            </a:pPr>
            <a:r>
              <a:rPr lang="ru-RU" u="sng" dirty="0" smtClean="0">
                <a:hlinkClick r:id="rId9"/>
              </a:rPr>
              <a:t>https</a:t>
            </a:r>
            <a:r>
              <a:rPr lang="ru-RU" u="sng" dirty="0">
                <a:hlinkClick r:id="rId9"/>
              </a:rPr>
              <a:t>://</a:t>
            </a:r>
            <a:r>
              <a:rPr lang="ru-RU" u="sng" dirty="0" smtClean="0">
                <a:hlinkClick r:id="rId9"/>
              </a:rPr>
              <a:t>www.amazon.com/Womens-Concise-Guide-Healthier-Heart/dp/067495484X</a:t>
            </a:r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862335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23813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81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19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38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045" y="668880"/>
            <a:ext cx="7559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bookvamed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ua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product</a:t>
            </a:r>
            <a:r>
              <a:rPr lang="ru-RU" u="sng" dirty="0">
                <a:hlinkClick r:id="rId3"/>
              </a:rPr>
              <a:t>_</a:t>
            </a:r>
            <a:r>
              <a:rPr lang="en-US" u="sng" dirty="0">
                <a:hlinkClick r:id="rId3"/>
              </a:rPr>
              <a:t>info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php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products</a:t>
            </a:r>
            <a:r>
              <a:rPr lang="ru-RU" u="sng" dirty="0">
                <a:hlinkClick r:id="rId3"/>
              </a:rPr>
              <a:t>_</a:t>
            </a:r>
            <a:r>
              <a:rPr lang="en-US" u="sng" dirty="0">
                <a:hlinkClick r:id="rId3"/>
              </a:rPr>
              <a:t>id</a:t>
            </a:r>
            <a:r>
              <a:rPr lang="ru-RU" u="sng" dirty="0">
                <a:hlinkClick r:id="rId3"/>
              </a:rPr>
              <a:t>=2599</a:t>
            </a:r>
            <a:endParaRPr lang="en-US" dirty="0"/>
          </a:p>
          <a:p>
            <a:pPr algn="ctr">
              <a:defRPr/>
            </a:pPr>
            <a:r>
              <a:rPr lang="ru-RU" u="sng" dirty="0">
                <a:hlinkClick r:id="rId4"/>
              </a:rPr>
              <a:t>https://www.amazon.com/New-Holistic-Health-Handbook-Living/dp/0828905606</a:t>
            </a:r>
            <a:endParaRPr lang="en-US" dirty="0"/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hlinkClick r:id="rId5"/>
              </a:rPr>
              <a:t>https://www.amazon.com/New-Holistic-Health-Handbook-Living/dp/0828905614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hlinkClick r:id="rId6"/>
              </a:rPr>
              <a:t>https://www.abebooks.com/servlet/BookDetailsPL?bi=30256761901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u="sng" dirty="0">
                <a:hlinkClick r:id="rId7"/>
              </a:rPr>
              <a:t>https://www.raamatuvahetus.ee/yoga-ein-weg-zur-gesundheit/U00028161</a:t>
            </a:r>
            <a:endParaRPr lang="en-US" dirty="0"/>
          </a:p>
          <a:p>
            <a:pPr algn="ctr">
              <a:defRPr/>
            </a:pPr>
            <a:r>
              <a:rPr lang="ru-RU" u="sng" dirty="0">
                <a:hlinkClick r:id="rId8"/>
              </a:rPr>
              <a:t>https://www.abebooks.com/9780697295101/Nutrition-Health-Fitness-Sport-Williams-0697295109/plp</a:t>
            </a:r>
            <a:endParaRPr lang="en-US" dirty="0"/>
          </a:p>
          <a:p>
            <a:pPr algn="ctr">
              <a:defRPr/>
            </a:pPr>
            <a:r>
              <a:rPr lang="ru-RU" u="sng" dirty="0">
                <a:hlinkClick r:id="rId9"/>
              </a:rPr>
              <a:t>https://</a:t>
            </a:r>
            <a:r>
              <a:rPr lang="ru-RU" u="sng" dirty="0" smtClean="0">
                <a:hlinkClick r:id="rId9"/>
              </a:rPr>
              <a:t>www.amazon.com/Advanced-Mediterranean-Diet-Weight-Better/dp/0979128471</a:t>
            </a:r>
            <a:endParaRPr lang="en-US" u="sng" dirty="0" smtClean="0"/>
          </a:p>
          <a:p>
            <a:pPr algn="ctr">
              <a:defRPr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854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23813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81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19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38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045" y="889844"/>
            <a:ext cx="75596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Ссылки </a:t>
            </a:r>
            <a:r>
              <a:rPr lang="ru-RU" b="1" dirty="0">
                <a:solidFill>
                  <a:srgbClr val="FF0000"/>
                </a:solidFill>
              </a:rPr>
              <a:t>на тематические фото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u="sng" dirty="0">
                <a:hlinkClick r:id="rId3"/>
              </a:rPr>
              <a:t>https://lesok-mdou15.ucoz.ru/index/zdorovaja_semja_zdorovyj_rebenok/0-177</a:t>
            </a:r>
            <a:endParaRPr lang="en-US" u="sng" dirty="0"/>
          </a:p>
          <a:p>
            <a:pPr algn="ctr">
              <a:defRPr/>
            </a:pP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i2.wp.com/pepswork.com/wp-content/uploads/2016/06/nutrition-sportive.jpg?ssl=1</a:t>
            </a:r>
            <a:endParaRPr lang="ru-RU" u="sng" dirty="0" smtClean="0"/>
          </a:p>
          <a:p>
            <a:pPr algn="ctr">
              <a:defRPr/>
            </a:pPr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s1.1zoom.me/big0/443/Apples_Blueberries_509805.jpg</a:t>
            </a:r>
            <a:endParaRPr lang="ru-RU" u="sng" dirty="0" smtClean="0"/>
          </a:p>
          <a:p>
            <a:pPr algn="ctr">
              <a:defRPr/>
            </a:pPr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://lafitness.files.wordpress.com/2014/11/nitric-oxide-supplements-and-work-out-tips.jpg</a:t>
            </a:r>
            <a:endParaRPr lang="en-US" u="sng" dirty="0"/>
          </a:p>
          <a:p>
            <a:pPr algn="ctr">
              <a:defRPr/>
            </a:pPr>
            <a:r>
              <a:rPr lang="ru-RU" u="sng" dirty="0" smtClean="0"/>
              <a:t> </a:t>
            </a:r>
            <a:r>
              <a:rPr lang="en-US" u="sng" dirty="0" smtClean="0">
                <a:hlinkClick r:id="rId7"/>
              </a:rPr>
              <a:t>https</a:t>
            </a:r>
            <a:r>
              <a:rPr lang="en-US" u="sng" dirty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www.shutterstock.com/ru/image-photo/woman-running-young-girl-runner-jogging-447422740</a:t>
            </a:r>
            <a:endParaRPr lang="ru-RU" u="sng" dirty="0"/>
          </a:p>
          <a:p>
            <a:pPr algn="ctr">
              <a:defRPr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pu27.com/wp-content/uploads/2012/07/slide_3.jpg</a:t>
            </a:r>
            <a:endParaRPr lang="ru-RU" u="sng" dirty="0" smtClean="0"/>
          </a:p>
          <a:p>
            <a:pPr algn="ctr">
              <a:defRPr/>
            </a:pP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sch556.spb.ru/imgnews/zoj1.jpg</a:t>
            </a: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6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23813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81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19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38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4149080"/>
            <a:ext cx="5670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pic>
        <p:nvPicPr>
          <p:cNvPr id="2050" name="Picture 2" descr="https://fsd.multiurok.ru/html/2019/12/26/s_5e051f3a918b8/img0.jpg"/>
          <p:cNvPicPr>
            <a:picLocks noChangeAspect="1" noChangeArrowheads="1"/>
          </p:cNvPicPr>
          <p:nvPr/>
        </p:nvPicPr>
        <p:blipFill>
          <a:blip r:embed="rId3" cstate="print"/>
          <a:srcRect l="16537" t="34650" r="16132" b="5501"/>
          <a:stretch>
            <a:fillRect/>
          </a:stretch>
        </p:blipFill>
        <p:spPr bwMode="auto">
          <a:xfrm>
            <a:off x="2267744" y="476672"/>
            <a:ext cx="496855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233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1960" y="476672"/>
            <a:ext cx="475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“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Короткую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жизнь мы не получаем, а делаем ее такою; не бедны мы жизнью, а пользуемся ею расточительно... Жизнь длинна, если ею умело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пользоваться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”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r"/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Сенека</a:t>
            </a:r>
          </a:p>
          <a:p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sz="2000" i="1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“We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are not given a short life but we make it short, and we are not ill-supplied but wasteful of it… Life is long if you know how to use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it”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Seneca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430963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ерсональный сайт - Здоровая семья - здоровый ребенок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1642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366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12068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Kane</a:t>
            </a:r>
            <a:r>
              <a:rPr lang="en-US" dirty="0"/>
              <a:t>, Nancy </a:t>
            </a:r>
            <a:r>
              <a:rPr lang="en-US" dirty="0" smtClean="0"/>
              <a:t>M.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Managing Health</a:t>
            </a:r>
            <a:r>
              <a:rPr lang="ru-RU" b="0" dirty="0" smtClean="0"/>
              <a:t> </a:t>
            </a:r>
            <a:r>
              <a:rPr lang="en-US" b="0" dirty="0" smtClean="0"/>
              <a:t>: </a:t>
            </a:r>
            <a:r>
              <a:rPr lang="en-US" b="0" dirty="0"/>
              <a:t>An International Perspective / N. M. Kane, N. C. Turnbull. - San Francisco : </a:t>
            </a:r>
            <a:r>
              <a:rPr lang="en-US" b="0" dirty="0" err="1"/>
              <a:t>Jossey</a:t>
            </a:r>
            <a:r>
              <a:rPr lang="en-US" b="0" dirty="0"/>
              <a:t>-Bass, 2003. - XVII, 460 p. - Ind.: p. </a:t>
            </a:r>
            <a:r>
              <a:rPr lang="en-US" b="0" dirty="0" smtClean="0"/>
              <a:t>435-460</a:t>
            </a:r>
            <a:r>
              <a:rPr lang="en-US" b="0" dirty="0" smtClean="0"/>
              <a:t>.</a:t>
            </a:r>
            <a:r>
              <a:rPr lang="ru-RU" dirty="0" smtClean="0">
                <a:latin typeface="Century Schoolbook" panose="02040604050505020304" pitchFamily="18" charset="0"/>
              </a:rPr>
              <a:t/>
            </a:r>
            <a:br>
              <a:rPr lang="ru-RU" dirty="0" smtClean="0">
                <a:latin typeface="Century Schoolbook" panose="02040604050505020304" pitchFamily="18" charset="0"/>
              </a:rPr>
            </a:br>
            <a:r>
              <a:rPr lang="ru-RU" dirty="0" smtClean="0">
                <a:latin typeface="Century Schoolbook" panose="02040604050505020304" pitchFamily="18" charset="0"/>
              </a:rPr>
              <a:t/>
            </a:r>
            <a:br>
              <a:rPr lang="ru-RU" dirty="0" smtClean="0">
                <a:latin typeface="Century Schoolbook" panose="02040604050505020304" pitchFamily="18" charset="0"/>
              </a:rPr>
            </a:br>
            <a:r>
              <a:rPr lang="ru-RU" dirty="0" smtClean="0">
                <a:latin typeface="Century Schoolbook" panose="02040604050505020304" pitchFamily="18" charset="0"/>
              </a:rPr>
              <a:t/>
            </a:r>
            <a:br>
              <a:rPr lang="ru-RU" dirty="0" smtClean="0">
                <a:latin typeface="Century Schoolbook" panose="02040604050505020304" pitchFamily="18" charset="0"/>
              </a:rPr>
            </a:br>
            <a:r>
              <a:rPr lang="ru-RU" dirty="0" smtClean="0">
                <a:latin typeface="Century Schoolbook" panose="02040604050505020304" pitchFamily="18" charset="0"/>
              </a:rPr>
              <a:t/>
            </a:r>
            <a:br>
              <a:rPr lang="ru-RU" dirty="0" smtClean="0">
                <a:latin typeface="Century Schoolbook" panose="02040604050505020304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В</a:t>
            </a:r>
            <a:r>
              <a:rPr lang="ru-RU" sz="1900" dirty="0" smtClean="0">
                <a:latin typeface="+mn-lt"/>
                <a:cs typeface="Times New Roman" pitchFamily="18" charset="0"/>
              </a:rPr>
              <a:t>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>книге представлен</a:t>
            </a:r>
            <a:r>
              <a:rPr lang="ru-RU" sz="1900" b="0" dirty="0">
                <a:latin typeface="+mn-lt"/>
                <a:cs typeface="Times New Roman" pitchFamily="18" charset="0"/>
              </a:rPr>
              <a:t>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>международный </a:t>
            </a:r>
            <a:r>
              <a:rPr lang="ru-RU" sz="1900" b="0" dirty="0">
                <a:latin typeface="+mn-lt"/>
                <a:cs typeface="Times New Roman" pitchFamily="18" charset="0"/>
              </a:rPr>
              <a:t>взгляд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на инструменты и механизмы, используемые для </a:t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управления </a:t>
            </a:r>
            <a:r>
              <a:rPr lang="ru-RU" sz="1900" b="0" dirty="0">
                <a:latin typeface="+mn-lt"/>
                <a:cs typeface="Times New Roman" pitchFamily="18" charset="0"/>
              </a:rPr>
              <a:t>затратами, уходом и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здоровьем </a:t>
            </a:r>
            <a:r>
              <a:rPr lang="ru-RU" sz="1900" b="0" dirty="0">
                <a:latin typeface="+mn-lt"/>
                <a:cs typeface="Times New Roman" pitchFamily="18" charset="0"/>
              </a:rPr>
              <a:t>населения. Р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>есурс </a:t>
            </a:r>
            <a:r>
              <a:rPr lang="ru-RU" sz="1900" b="0" dirty="0">
                <a:latin typeface="+mn-lt"/>
                <a:cs typeface="Times New Roman" pitchFamily="18" charset="0"/>
              </a:rPr>
              <a:t>содержит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11 учебных кейсов для получения </a:t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глубокого понимания </a:t>
            </a:r>
            <a:r>
              <a:rPr lang="ru-RU" sz="1900" b="0" dirty="0">
                <a:latin typeface="+mn-lt"/>
                <a:cs typeface="Times New Roman" pitchFamily="18" charset="0"/>
              </a:rPr>
              <a:t>проблем реформы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здравоохранения и разработки </a:t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профессионалами решений </a:t>
            </a:r>
            <a:r>
              <a:rPr lang="ru-RU" sz="1900" b="0" dirty="0">
                <a:latin typeface="+mn-lt"/>
                <a:cs typeface="Times New Roman" pitchFamily="18" charset="0"/>
              </a:rPr>
              <a:t>для реальных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ситуаций</a:t>
            </a:r>
            <a:r>
              <a:rPr lang="ru-RU" sz="1900" b="0" dirty="0">
                <a:latin typeface="+mn-lt"/>
                <a:cs typeface="Times New Roman" pitchFamily="18" charset="0"/>
              </a:rPr>
              <a:t>. И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>здание будет полезно тем</a:t>
            </a:r>
            <a:r>
              <a:rPr lang="ru-RU" sz="1900" b="0" dirty="0">
                <a:latin typeface="+mn-lt"/>
                <a:cs typeface="Times New Roman" pitchFamily="18" charset="0"/>
              </a:rPr>
              <a:t>, кто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занимается </a:t>
            </a:r>
            <a:r>
              <a:rPr lang="ru-RU" sz="1900" b="0" dirty="0">
                <a:latin typeface="+mn-lt"/>
                <a:cs typeface="Times New Roman" pitchFamily="18" charset="0"/>
              </a:rPr>
              <a:t>сравнительным анализом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международных </a:t>
            </a:r>
            <a:r>
              <a:rPr lang="ru-RU" sz="1900" b="0" dirty="0">
                <a:latin typeface="+mn-lt"/>
                <a:cs typeface="Times New Roman" pitchFamily="18" charset="0"/>
              </a:rPr>
              <a:t>систем здравоохранения,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а также студентам медицинских вузов и </a:t>
            </a:r>
            <a:r>
              <a:rPr lang="ru-RU" sz="19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900" b="0" dirty="0" smtClean="0">
                <a:latin typeface="+mn-lt"/>
                <a:cs typeface="Times New Roman" pitchFamily="18" charset="0"/>
              </a:rPr>
            </a:br>
            <a:r>
              <a:rPr lang="ru-RU" sz="1900" b="0" dirty="0" smtClean="0">
                <a:latin typeface="+mn-lt"/>
                <a:cs typeface="Times New Roman" pitchFamily="18" charset="0"/>
              </a:rPr>
              <a:t>медработникам</a:t>
            </a:r>
            <a:r>
              <a:rPr lang="ru-RU" sz="1900" b="0" dirty="0" smtClean="0">
                <a:latin typeface="+mn-lt"/>
              </a:rPr>
              <a:t>.</a:t>
            </a:r>
            <a:br>
              <a:rPr lang="ru-RU" sz="1900" b="0" dirty="0" smtClean="0">
                <a:latin typeface="+mn-lt"/>
              </a:rPr>
            </a:br>
            <a:r>
              <a:rPr lang="ru-RU" sz="1900" b="0" dirty="0" smtClean="0">
                <a:latin typeface="+mn-lt"/>
              </a:rPr>
              <a:t/>
            </a:r>
            <a:br>
              <a:rPr lang="ru-RU" sz="1900" b="0" dirty="0" smtClean="0">
                <a:latin typeface="+mn-lt"/>
              </a:rPr>
            </a:br>
            <a:r>
              <a:rPr lang="ru-RU" sz="1200" b="0" dirty="0" smtClean="0">
                <a:latin typeface="+mn-lt"/>
              </a:rPr>
              <a:t>Аннотация издательства</a:t>
            </a:r>
            <a:endParaRPr lang="ru-RU" sz="1200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8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6237312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84784"/>
            <a:ext cx="3086100" cy="4514850"/>
          </a:xfrm>
        </p:spPr>
      </p:pic>
    </p:spTree>
    <p:extLst>
      <p:ext uri="{BB962C8B-B14F-4D97-AF65-F5344CB8AC3E}">
        <p14:creationId xmlns:p14="http://schemas.microsoft.com/office/powerpoint/2010/main" xmlns="" val="39103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5"/>
            <a:ext cx="5338936" cy="5904657"/>
          </a:xfrm>
        </p:spPr>
        <p:txBody>
          <a:bodyPr>
            <a:noAutofit/>
          </a:bodyPr>
          <a:lstStyle/>
          <a:p>
            <a:r>
              <a:rPr lang="en-US" dirty="0" smtClean="0"/>
              <a:t>Williams, Luanne Kemp</a:t>
            </a:r>
            <a:r>
              <a:rPr lang="ru-RU" dirty="0" smtClean="0"/>
              <a:t>.</a:t>
            </a:r>
            <a:r>
              <a:rPr lang="en-US" b="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Environmental health secrets / L. K.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en-US" b="0" dirty="0" smtClean="0"/>
              <a:t>Williams, R. L. Langley. - Philadelphia : Hanley and </a:t>
            </a:r>
            <a:r>
              <a:rPr lang="en-US" b="0" dirty="0" err="1" smtClean="0"/>
              <a:t>Belfus</a:t>
            </a:r>
            <a:r>
              <a:rPr lang="en-US" b="0" dirty="0" smtClean="0"/>
              <a:t>, Inc., 2001. - XIII, 266 p. - (The Secrets Series).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b="0" dirty="0" smtClean="0">
                <a:latin typeface="+mn-lt"/>
              </a:rPr>
              <a:t>Этот </a:t>
            </a:r>
            <a:r>
              <a:rPr lang="ru-RU" sz="1900" b="0" dirty="0">
                <a:latin typeface="+mn-lt"/>
              </a:rPr>
              <a:t>удобный </a:t>
            </a:r>
            <a:r>
              <a:rPr lang="ru-RU" sz="1900" b="0" dirty="0" smtClean="0">
                <a:latin typeface="+mn-lt"/>
              </a:rPr>
              <a:t>справочник создан в формате </a:t>
            </a:r>
            <a:r>
              <a:rPr lang="ru-RU" sz="1900" b="0" dirty="0">
                <a:latin typeface="+mn-lt"/>
              </a:rPr>
              <a:t>вопросов и </a:t>
            </a:r>
            <a:r>
              <a:rPr lang="ru-RU" sz="1900" b="0" dirty="0" smtClean="0">
                <a:latin typeface="+mn-lt"/>
              </a:rPr>
              <a:t>ответов. Он охватывает </a:t>
            </a:r>
            <a:r>
              <a:rPr lang="ru-RU" sz="1900" b="0" dirty="0">
                <a:latin typeface="+mn-lt"/>
              </a:rPr>
              <a:t>такие </a:t>
            </a:r>
            <a:r>
              <a:rPr lang="ru-RU" sz="1900" b="0" dirty="0" smtClean="0">
                <a:latin typeface="+mn-lt"/>
              </a:rPr>
              <a:t>темы</a:t>
            </a:r>
            <a:r>
              <a:rPr lang="ru-RU" sz="1900" b="0" dirty="0">
                <a:latin typeface="+mn-lt"/>
              </a:rPr>
              <a:t>, как разрушение озонового слоя, глобальное потепление, качество воды и опасные </a:t>
            </a:r>
            <a:r>
              <a:rPr lang="ru-RU" sz="1900" b="0" dirty="0" smtClean="0">
                <a:latin typeface="+mn-lt"/>
              </a:rPr>
              <a:t>отходы.</a:t>
            </a:r>
            <a:r>
              <a:rPr lang="ru-RU" sz="1900" b="0" dirty="0">
                <a:latin typeface="+mn-lt"/>
              </a:rPr>
              <a:t> </a:t>
            </a:r>
            <a:r>
              <a:rPr lang="ru-RU" sz="1900" b="0" dirty="0" smtClean="0">
                <a:latin typeface="+mn-lt"/>
              </a:rPr>
              <a:t>Свой вклад в издание внесли 58 авторов-специалистов по темам неотложной </a:t>
            </a:r>
            <a:r>
              <a:rPr lang="ru-RU" sz="1900" b="0" dirty="0">
                <a:latin typeface="+mn-lt"/>
              </a:rPr>
              <a:t>медицины, эпидемиологии, </a:t>
            </a:r>
            <a:r>
              <a:rPr lang="ru-RU" sz="1900" b="0" dirty="0" smtClean="0">
                <a:latin typeface="+mn-lt"/>
              </a:rPr>
              <a:t>безопасности</a:t>
            </a:r>
            <a:r>
              <a:rPr lang="en-US" sz="1900" b="0" dirty="0">
                <a:latin typeface="+mn-lt"/>
              </a:rPr>
              <a:t> </a:t>
            </a:r>
            <a:r>
              <a:rPr lang="ru-RU" sz="1900" b="0" dirty="0" smtClean="0">
                <a:latin typeface="+mn-lt"/>
              </a:rPr>
              <a:t>и гигиены труда, токсикологии, защиты стратосферы, лесного хозяйства </a:t>
            </a:r>
            <a:r>
              <a:rPr lang="ru-RU" sz="1900" b="0" dirty="0">
                <a:latin typeface="+mn-lt"/>
              </a:rPr>
              <a:t>и </a:t>
            </a:r>
            <a:r>
              <a:rPr lang="ru-RU" sz="1900" b="0" dirty="0" smtClean="0">
                <a:latin typeface="+mn-lt"/>
              </a:rPr>
              <a:t>прикладных наук. Списки, мнемоника, таблицы,</a:t>
            </a:r>
            <a:r>
              <a:rPr lang="en-US" sz="1900" b="0" dirty="0">
                <a:latin typeface="+mn-lt"/>
              </a:rPr>
              <a:t> </a:t>
            </a:r>
            <a:r>
              <a:rPr lang="ru-RU" sz="1900" b="0" dirty="0" smtClean="0">
                <a:latin typeface="+mn-lt"/>
              </a:rPr>
              <a:t>лаконичные </a:t>
            </a:r>
            <a:r>
              <a:rPr lang="ru-RU" sz="1900" b="0" dirty="0">
                <a:latin typeface="+mn-lt"/>
              </a:rPr>
              <a:t>ответы и неформальный тон </a:t>
            </a:r>
            <a:r>
              <a:rPr lang="ru-RU" sz="1900" b="0" dirty="0" smtClean="0">
                <a:latin typeface="+mn-lt"/>
              </a:rPr>
              <a:t>издания способствуют </a:t>
            </a:r>
            <a:r>
              <a:rPr lang="ru-RU" sz="1900" b="0" dirty="0">
                <a:latin typeface="+mn-lt"/>
              </a:rPr>
              <a:t>живому </a:t>
            </a:r>
            <a:r>
              <a:rPr lang="ru-RU" sz="1900" b="0" dirty="0" smtClean="0">
                <a:latin typeface="+mn-lt"/>
              </a:rPr>
              <a:t>восприятию текста </a:t>
            </a:r>
            <a:r>
              <a:rPr lang="ru-RU" sz="1900" b="0" dirty="0">
                <a:latin typeface="+mn-lt"/>
              </a:rPr>
              <a:t>и совместному обучению</a:t>
            </a:r>
            <a:r>
              <a:rPr lang="ru-RU" sz="1900" b="0" dirty="0" smtClean="0">
                <a:latin typeface="+mn-lt"/>
              </a:rPr>
              <a:t>.</a:t>
            </a:r>
            <a:br>
              <a:rPr lang="ru-RU" sz="1900" b="0" dirty="0" smtClean="0">
                <a:latin typeface="+mn-lt"/>
              </a:rPr>
            </a:br>
            <a:r>
              <a:rPr lang="ru-RU" sz="1800" b="0" dirty="0" smtClean="0">
                <a:latin typeface="+mn-lt"/>
              </a:rPr>
              <a:t> </a:t>
            </a:r>
            <a:r>
              <a:rPr lang="ru-RU" sz="1200" b="0" dirty="0" smtClean="0">
                <a:latin typeface="+mn-lt"/>
                <a:cs typeface="Times New Roman" pitchFamily="18" charset="0"/>
              </a:rPr>
              <a:t>Аннотация издательства</a:t>
            </a:r>
            <a:endParaRPr lang="ru-RU" sz="1200" b="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58" y="6234806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730127"/>
            <a:ext cx="3198431" cy="4752528"/>
          </a:xfrm>
        </p:spPr>
      </p:pic>
    </p:spTree>
    <p:extLst>
      <p:ext uri="{BB962C8B-B14F-4D97-AF65-F5344CB8AC3E}">
        <p14:creationId xmlns:p14="http://schemas.microsoft.com/office/powerpoint/2010/main" xmlns="" val="619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048672" cy="5832648"/>
          </a:xfrm>
        </p:spPr>
        <p:txBody>
          <a:bodyPr>
            <a:noAutofit/>
          </a:bodyPr>
          <a:lstStyle/>
          <a:p>
            <a:r>
              <a:rPr lang="en-US" dirty="0" smtClean="0"/>
              <a:t>Vander </a:t>
            </a:r>
            <a:r>
              <a:rPr lang="en-US" dirty="0" err="1"/>
              <a:t>Zanden</a:t>
            </a:r>
            <a:r>
              <a:rPr lang="en-US" dirty="0"/>
              <a:t>, James </a:t>
            </a:r>
            <a:r>
              <a:rPr lang="en-US" dirty="0" smtClean="0"/>
              <a:t>W.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Human development </a:t>
            </a:r>
            <a:r>
              <a:rPr lang="en-US" b="0" dirty="0"/>
              <a:t>/ J. W. Vander </a:t>
            </a:r>
            <a:r>
              <a:rPr lang="en-US" b="0" dirty="0" err="1"/>
              <a:t>Zanden</a:t>
            </a:r>
            <a:r>
              <a:rPr lang="en-US" b="0" dirty="0"/>
              <a:t>. </a:t>
            </a:r>
            <a:r>
              <a:rPr lang="en-US" b="0" dirty="0" smtClean="0"/>
              <a:t>-5th </a:t>
            </a:r>
            <a:r>
              <a:rPr lang="en-US" b="0" dirty="0"/>
              <a:t>ed. - New York ; St. Louis ; San Francisco : McGraw- Hill Inc., © 1993. - XVII, 715 p. : col. ill. - </a:t>
            </a:r>
            <a:r>
              <a:rPr lang="ru-RU" b="0" dirty="0"/>
              <a:t>Текст англ. - </a:t>
            </a:r>
            <a:r>
              <a:rPr lang="en-US" b="0" dirty="0" err="1"/>
              <a:t>Bibliogr</a:t>
            </a:r>
            <a:r>
              <a:rPr lang="en-US" b="0" dirty="0"/>
              <a:t>.: p. 621-687. - Ind.: p. 689-715.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человека от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перинатального </a:t>
            </a:r>
            <a:b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 поздней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зрелости.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междисциплинарные примеры и исследования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чтобы передать широту и сложность изучения развития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продолжительности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жизни в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хронологическом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формате.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Автор черпает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из психологии,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социологии и антропологии, чтобы применить и объяснить мириады проблем развития, с которыми мы сталкиваемся в повседневной жизни.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книге представлен новый обзор важных результатов в развитии продолжительности жизни, таких как: СПИД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 младенцев, детей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 взрослых, исследования Кэрол </a:t>
            </a:r>
            <a:r>
              <a:rPr lang="ru-RU" sz="1900" b="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Гиллиган</a:t>
            </a:r>
            <a:r>
              <a:rPr lang="en-US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самооценке у девочек-подростков, генетический скрининг и 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 smtClean="0">
                <a:latin typeface="+mn-lt"/>
                <a:cs typeface="Times New Roman" pitchFamily="18" charset="0"/>
              </a:rPr>
              <a:t>Аннотация издательства</a:t>
            </a:r>
            <a:endParaRPr lang="ru-RU" sz="1200" b="0" dirty="0">
              <a:latin typeface="+mn-lt"/>
              <a:cs typeface="Times New Roman" pitchFamily="18" charset="0"/>
            </a:endParaRPr>
          </a:p>
        </p:txBody>
      </p:sp>
      <p:pic>
        <p:nvPicPr>
          <p:cNvPr id="614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556792"/>
            <a:ext cx="2686050" cy="3888432"/>
          </a:xfrm>
        </p:spPr>
      </p:pic>
    </p:spTree>
    <p:extLst>
      <p:ext uri="{BB962C8B-B14F-4D97-AF65-F5344CB8AC3E}">
        <p14:creationId xmlns:p14="http://schemas.microsoft.com/office/powerpoint/2010/main" xmlns="" val="16376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896544" cy="3456384"/>
          </a:xfrm>
        </p:spPr>
        <p:txBody>
          <a:bodyPr>
            <a:noAutofit/>
          </a:bodyPr>
          <a:lstStyle/>
          <a:p>
            <a:r>
              <a:rPr lang="en-US" dirty="0"/>
              <a:t>Meeks, Linda. </a:t>
            </a:r>
            <a:r>
              <a:rPr lang="ru-RU" dirty="0"/>
              <a:t/>
            </a:r>
            <a:br>
              <a:rPr lang="ru-RU" dirty="0"/>
            </a:br>
            <a:r>
              <a:rPr lang="en-US" b="0" dirty="0" smtClean="0"/>
              <a:t>Health </a:t>
            </a:r>
            <a:r>
              <a:rPr lang="en-US" b="0" dirty="0"/>
              <a:t>: A Wellness Approach / L. Meeks, P. </a:t>
            </a:r>
            <a:r>
              <a:rPr lang="en-US" b="0" dirty="0" err="1"/>
              <a:t>Heit</a:t>
            </a:r>
            <a:r>
              <a:rPr lang="en-US" b="0" dirty="0"/>
              <a:t> ; project ed. N. C. Henderson ; ed. T. A. Curtis [et al.] ; production ed. J. C. </a:t>
            </a:r>
            <a:r>
              <a:rPr lang="en-US" b="0" dirty="0" err="1"/>
              <a:t>Yerkey</a:t>
            </a:r>
            <a:r>
              <a:rPr lang="en-US" b="0" dirty="0"/>
              <a:t> ; project des. K. </a:t>
            </a:r>
            <a:r>
              <a:rPr lang="en-US" b="0" dirty="0" err="1"/>
              <a:t>Frankenberry</a:t>
            </a:r>
            <a:r>
              <a:rPr lang="en-US" b="0" dirty="0"/>
              <a:t> ; project artist C. L. White ; phot. ed. B. Buchholz ; ill.: M. </a:t>
            </a:r>
            <a:r>
              <a:rPr lang="en-US" b="0" dirty="0" err="1"/>
              <a:t>Braught</a:t>
            </a:r>
            <a:r>
              <a:rPr lang="en-US" b="0" dirty="0"/>
              <a:t>, N. A. Heim, G. R. Wasserman. - Columbus, Ohio ; Toronto ; London : Merrill, © 1991. - XII, 596 p. : tab., fig. - </a:t>
            </a:r>
            <a:r>
              <a:rPr lang="ru-RU" b="0" dirty="0"/>
              <a:t>Текст англ. - </a:t>
            </a:r>
            <a:r>
              <a:rPr lang="en-US" b="0" dirty="0"/>
              <a:t>Ind.: p. </a:t>
            </a:r>
            <a:r>
              <a:rPr lang="en-US" b="0" dirty="0" smtClean="0"/>
              <a:t>586-594</a:t>
            </a:r>
            <a:r>
              <a:rPr lang="ru-RU" b="0" dirty="0" smtClean="0"/>
              <a:t>.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ru-RU" sz="1900" b="0" dirty="0">
              <a:latin typeface="+mn-lt"/>
            </a:endParaRPr>
          </a:p>
        </p:txBody>
      </p:sp>
      <p:pic>
        <p:nvPicPr>
          <p:cNvPr id="4098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8640"/>
            <a:ext cx="3541724" cy="4186436"/>
          </a:xfrm>
        </p:spPr>
      </p:pic>
      <p:sp>
        <p:nvSpPr>
          <p:cNvPr id="5" name="Прямоугольник 4"/>
          <p:cNvSpPr/>
          <p:nvPr/>
        </p:nvSpPr>
        <p:spPr>
          <a:xfrm>
            <a:off x="287016" y="4365104"/>
            <a:ext cx="885698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cs typeface="Times New Roman" pitchFamily="18" charset="0"/>
              </a:rPr>
              <a:t>Назначение книги - помочь людям эффективно управлять своей жизнью. Используя этот учебник, вы приобретете знания о навыках, которые необходимы для того, чтобы человек мог стать зрелой личностью и достиг оптимального здоровья. Вы будете разрабатывать линию здорового поведения, чтобы практиковать эти навыки. Вам будет предложено ставить перед собой цели и использовать самодисциплину в их достижении</a:t>
            </a:r>
            <a:r>
              <a:rPr lang="ru-RU" sz="1900" dirty="0" smtClean="0"/>
              <a:t>. </a:t>
            </a:r>
            <a:endParaRPr lang="ru-RU" sz="1900" dirty="0" smtClean="0"/>
          </a:p>
          <a:p>
            <a:pPr algn="r"/>
            <a:r>
              <a:rPr lang="ru-RU" sz="1200" dirty="0" smtClean="0">
                <a:cs typeface="Times New Roman" pitchFamily="18" charset="0"/>
              </a:rPr>
              <a:t>Аннотация </a:t>
            </a:r>
            <a:r>
              <a:rPr lang="ru-RU" sz="1200" dirty="0" smtClean="0">
                <a:cs typeface="Times New Roman" pitchFamily="18" charset="0"/>
              </a:rPr>
              <a:t>издательства</a:t>
            </a:r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900" dirty="0" smtClean="0"/>
          </a:p>
          <a:p>
            <a:pPr algn="just"/>
            <a:endParaRPr lang="ru-RU" sz="1900" dirty="0" smtClean="0"/>
          </a:p>
          <a:p>
            <a:pPr algn="just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10112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836712"/>
            <a:ext cx="55446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“</a:t>
            </a:r>
            <a:r>
              <a:rPr lang="ru-RU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Умеренно </a:t>
            </a:r>
            <a:r>
              <a:rPr lang="ru-RU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и своевременно занимающийся физическими упражнениями человек, не нуждается ни в каком лечении, направленном на устранение </a:t>
            </a:r>
            <a:r>
              <a:rPr lang="ru-RU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болезни</a:t>
            </a:r>
            <a:r>
              <a:rPr lang="en-US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”</a:t>
            </a:r>
            <a:r>
              <a:rPr lang="ru-RU" sz="2000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.</a:t>
            </a:r>
            <a:endParaRPr lang="en-US" sz="2000" b="1" i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r"/>
            <a:endParaRPr lang="ru-RU" sz="2000" b="1" i="1" dirty="0" smtClean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ru-RU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Авиценна</a:t>
            </a:r>
            <a:endParaRPr lang="ru-RU" sz="2000" b="1" i="1" dirty="0" smtClean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endParaRPr lang="ru-RU" sz="2000" i="1" dirty="0" smtClean="0">
              <a:solidFill>
                <a:schemeClr val="accent4"/>
              </a:solidFill>
              <a:latin typeface="Century Schoolbook" panose="02040604050505020304" pitchFamily="18" charset="0"/>
            </a:endParaRPr>
          </a:p>
          <a:p>
            <a:endParaRPr lang="ru-RU" sz="2000" i="1" dirty="0" smtClean="0">
              <a:solidFill>
                <a:schemeClr val="accent4"/>
              </a:solidFill>
              <a:latin typeface="Century Schoolbook" panose="02040604050505020304" pitchFamily="18" charset="0"/>
            </a:endParaRPr>
          </a:p>
          <a:p>
            <a:endParaRPr lang="en-US" sz="2000" i="1" dirty="0">
              <a:solidFill>
                <a:schemeClr val="accent4"/>
              </a:solidFill>
              <a:latin typeface="Century Schoolbook" panose="02040604050505020304" pitchFamily="18" charset="0"/>
            </a:endParaRPr>
          </a:p>
          <a:p>
            <a:r>
              <a:rPr lang="en-US" sz="2000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“</a:t>
            </a:r>
            <a:r>
              <a:rPr lang="en-US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A </a:t>
            </a:r>
            <a:r>
              <a:rPr lang="en-US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person who is moderate and timely engaged in physical exercises does not need any treatment aimed at eliminating the </a:t>
            </a:r>
            <a:r>
              <a:rPr lang="en-US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disease</a:t>
            </a:r>
            <a:r>
              <a:rPr lang="en-US" sz="2000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”.</a:t>
            </a:r>
            <a:endParaRPr lang="en-US" sz="2000" b="1" i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2000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Avicenna </a:t>
            </a:r>
            <a:endParaRPr lang="en-US" sz="2000" b="1" i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46" y="6430963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309634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93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32655"/>
            <a:ext cx="4608513" cy="59669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err="1"/>
              <a:t>Antoon</a:t>
            </a:r>
            <a:r>
              <a:rPr lang="en-US" sz="2200" dirty="0"/>
              <a:t>, Alia Y.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b="0" dirty="0" smtClean="0"/>
              <a:t>The </a:t>
            </a:r>
            <a:r>
              <a:rPr lang="en-US" sz="2200" b="0" dirty="0"/>
              <a:t>Quick Reference Guide to Your Child's Health </a:t>
            </a:r>
            <a:r>
              <a:rPr lang="en-US" sz="2200" b="0" dirty="0" smtClean="0"/>
              <a:t>: </a:t>
            </a:r>
            <a:r>
              <a:rPr lang="en-US" sz="2200" b="0" dirty="0"/>
              <a:t>Birth to Age Five / Alia Y. </a:t>
            </a:r>
            <a:r>
              <a:rPr lang="en-US" sz="2200" b="0" dirty="0" err="1"/>
              <a:t>Antoon</a:t>
            </a:r>
            <a:r>
              <a:rPr lang="en-US" sz="2200" b="0" dirty="0"/>
              <a:t>, Denise M. Tompkins. - Los Angeles : Lowell House, 2000. - XIII, 321 p. : </a:t>
            </a:r>
            <a:r>
              <a:rPr lang="en-US" sz="2200" b="0" dirty="0" err="1" smtClean="0"/>
              <a:t>il</a:t>
            </a:r>
            <a:r>
              <a:rPr lang="en-US" sz="2200" b="0" dirty="0"/>
              <a:t>, </a:t>
            </a:r>
            <a:r>
              <a:rPr lang="en-US" sz="2200" b="0" dirty="0" smtClean="0"/>
              <a:t>tab.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100" b="0" dirty="0" smtClean="0">
                <a:latin typeface="+mn-lt"/>
              </a:rPr>
              <a:t>Уход </a:t>
            </a:r>
            <a:r>
              <a:rPr lang="ru-RU" sz="2100" b="0" dirty="0">
                <a:latin typeface="+mn-lt"/>
              </a:rPr>
              <a:t>за </a:t>
            </a:r>
            <a:r>
              <a:rPr lang="ru-RU" sz="2100" b="0" dirty="0" smtClean="0">
                <a:latin typeface="+mn-lt"/>
              </a:rPr>
              <a:t>детьми</a:t>
            </a:r>
            <a:r>
              <a:rPr lang="en-US" sz="2100" b="0" dirty="0" smtClean="0">
                <a:latin typeface="+mn-lt"/>
              </a:rPr>
              <a:t> </a:t>
            </a:r>
            <a:r>
              <a:rPr lang="ru-RU" sz="2100" b="0" dirty="0" smtClean="0">
                <a:latin typeface="+mn-lt"/>
              </a:rPr>
              <a:t>-</a:t>
            </a:r>
            <a:r>
              <a:rPr lang="en-US" sz="2100" b="0" dirty="0" smtClean="0">
                <a:latin typeface="+mn-lt"/>
              </a:rPr>
              <a:t> </a:t>
            </a:r>
            <a:r>
              <a:rPr lang="ru-RU" sz="2100" b="0" dirty="0" smtClean="0">
                <a:latin typeface="+mn-lt"/>
              </a:rPr>
              <a:t>сложная задача</a:t>
            </a:r>
            <a:r>
              <a:rPr lang="en-US" sz="2100" b="0" dirty="0">
                <a:latin typeface="+mn-lt"/>
              </a:rPr>
              <a:t>.</a:t>
            </a:r>
            <a:r>
              <a:rPr lang="ru-RU" sz="2100" b="0" dirty="0" smtClean="0">
                <a:latin typeface="+mn-lt"/>
              </a:rPr>
              <a:t> </a:t>
            </a:r>
            <a:r>
              <a:rPr lang="ru-RU" sz="2100" b="0" dirty="0">
                <a:latin typeface="+mn-lt"/>
              </a:rPr>
              <a:t>П</a:t>
            </a:r>
            <a:r>
              <a:rPr lang="ru-RU" sz="2100" b="0" dirty="0" smtClean="0">
                <a:latin typeface="+mn-lt"/>
              </a:rPr>
              <a:t>рофессор клинической педиатрии Гарварда и </a:t>
            </a:r>
            <a:r>
              <a:rPr lang="ru-RU" sz="2100" b="0" dirty="0">
                <a:latin typeface="+mn-lt"/>
              </a:rPr>
              <a:t>специалист по </a:t>
            </a:r>
            <a:r>
              <a:rPr lang="ru-RU" sz="2100" b="0" dirty="0" smtClean="0">
                <a:latin typeface="+mn-lt"/>
              </a:rPr>
              <a:t>сестринскому делу в педиатрии </a:t>
            </a:r>
            <a:r>
              <a:rPr lang="ru-RU" sz="2100" b="0" dirty="0">
                <a:latin typeface="+mn-lt"/>
              </a:rPr>
              <a:t>составили исчерпывающее руководство по симптомам и лечению распространенных детских болезней и травм. В алфавитном порядке и с перекрестными ссылками по </a:t>
            </a:r>
            <a:r>
              <a:rPr lang="ru-RU" sz="2100" b="0" dirty="0" smtClean="0">
                <a:latin typeface="+mn-lt"/>
              </a:rPr>
              <a:t>симптомам, </a:t>
            </a:r>
            <a:r>
              <a:rPr lang="ru-RU" sz="2100" b="0" dirty="0">
                <a:latin typeface="+mn-lt"/>
              </a:rPr>
              <a:t>каждый раздел включает определение болезни, </a:t>
            </a:r>
            <a:r>
              <a:rPr lang="ru-RU" sz="2100" b="0" dirty="0" smtClean="0">
                <a:latin typeface="+mn-lt"/>
              </a:rPr>
              <a:t>скорую помощь. Книга поможет ответить на многие вопросы, ознакомит с безрецептурными лекарствами </a:t>
            </a:r>
            <a:r>
              <a:rPr lang="ru-RU" sz="2100" b="0" dirty="0">
                <a:latin typeface="+mn-lt"/>
              </a:rPr>
              <a:t>и </a:t>
            </a:r>
            <a:r>
              <a:rPr lang="ru-RU" sz="2100" b="0" dirty="0" smtClean="0">
                <a:latin typeface="+mn-lt"/>
              </a:rPr>
              <a:t>проблемами, связанными с их принятием</a:t>
            </a:r>
            <a:r>
              <a:rPr lang="ru-RU" sz="2100" b="0" dirty="0" smtClean="0">
                <a:latin typeface="+mn-lt"/>
              </a:rPr>
              <a:t>.</a:t>
            </a:r>
            <a:br>
              <a:rPr lang="ru-RU" sz="2100" b="0" dirty="0" smtClean="0">
                <a:latin typeface="+mn-lt"/>
              </a:rPr>
            </a:br>
            <a:r>
              <a:rPr lang="ru-RU" sz="1300" b="0" dirty="0" smtClean="0">
                <a:latin typeface="+mn-lt"/>
                <a:cs typeface="Times New Roman" pitchFamily="18" charset="0"/>
              </a:rPr>
              <a:t> </a:t>
            </a:r>
            <a:r>
              <a:rPr lang="ru-RU" sz="1300" b="0" dirty="0" smtClean="0">
                <a:latin typeface="+mn-lt"/>
                <a:cs typeface="Times New Roman" pitchFamily="18" charset="0"/>
              </a:rPr>
              <a:t>Аннотация издательства</a:t>
            </a:r>
            <a:endParaRPr lang="ru-RU" sz="1300" b="0" dirty="0">
              <a:latin typeface="+mn-lt"/>
              <a:cs typeface="Times New Roman" pitchFamily="18" charset="0"/>
            </a:endParaRPr>
          </a:p>
        </p:txBody>
      </p:sp>
      <p:pic>
        <p:nvPicPr>
          <p:cNvPr id="13314" name="Picture 2" descr="Z:\Издательско-редакционный отдел\Логотип\BrandBook_BibF_полос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09320"/>
            <a:ext cx="755967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4664"/>
            <a:ext cx="3963752" cy="5478748"/>
          </a:xfrm>
        </p:spPr>
      </p:pic>
    </p:spTree>
    <p:extLst>
      <p:ext uri="{BB962C8B-B14F-4D97-AF65-F5344CB8AC3E}">
        <p14:creationId xmlns:p14="http://schemas.microsoft.com/office/powerpoint/2010/main" xmlns="" val="15955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2349</TotalTime>
  <Words>806</Words>
  <Application>Microsoft Office PowerPoint</Application>
  <PresentationFormat>Экран (4:3)</PresentationFormat>
  <Paragraphs>133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Отдел иностранной литературы    Здоровым быть – долго жить     </vt:lpstr>
      <vt:lpstr>          </vt:lpstr>
      <vt:lpstr>Слайд 3</vt:lpstr>
      <vt:lpstr>  Kane, Nancy M.  Managing Health : An International Perspective / N. M. Kane, N. C. Turnbull. - San Francisco : Jossey-Bass, 2003. - XVII, 460 p. - Ind.: p. 435-460.    В книге представлен международный взгляд  на инструменты и механизмы, используемые для  управления затратами, уходом и  здоровьем населения. Ресурс содержит  11 учебных кейсов для получения  глубокого понимания проблем реформы  здравоохранения и разработки  профессионалами решений для реальных  ситуаций. Издание будет полезно тем, кто  занимается сравнительным анализом  международных систем здравоохранения,  а также студентам медицинских вузов и  медработникам.  Аннотация издательства</vt:lpstr>
      <vt:lpstr>Williams, Luanne Kemp.  Environmental health secrets / L. K.  Williams, R. L. Langley. - Philadelphia : Hanley and Belfus, Inc., 2001. - XIII, 266 p. - (The Secrets Series).   Этот удобный справочник создан в формате вопросов и ответов. Он охватывает такие темы, как разрушение озонового слоя, глобальное потепление, качество воды и опасные отходы. Свой вклад в издание внесли 58 авторов-специалистов по темам неотложной медицины, эпидемиологии, безопасности и гигиены труда, токсикологии, защиты стратосферы, лесного хозяйства и прикладных наук. Списки, мнемоника, таблицы, лаконичные ответы и неформальный тон издания способствуют живому восприятию текста и совместному обучению.  Аннотация издательства</vt:lpstr>
      <vt:lpstr>Vander Zanden, James W.  Human development / J. W. Vander Zanden. -5th ed. - New York ; St. Louis ; San Francisco : McGraw- Hill Inc., © 1993. - XVII, 715 p. : col. ill. - Текст англ. - Bibliogr.: p. 621-687. - Ind.: p. 689-715.  Обзор развития человека от перинатального  периода до поздней зрелости. В работе используются междисциплинарные примеры и исследования,  чтобы передать широту и сложность изучения развития продолжительности жизни в хронологическом формате. Автор черпает материал из психологии, биологии, социологии и антропологии, чтобы применить и объяснить мириады проблем развития, с которыми мы сталкиваемся в повседневной жизни. В книге представлен новый обзор важных результатов в развитии продолжительности жизни, таких как: СПИД у младенцев, детей и взрослых, исследования Кэрол Гиллиган по самооценке у девочек-подростков, генетический скрининг и консультирование.  Аннотация издательства</vt:lpstr>
      <vt:lpstr>Meeks, Linda.  Health : A Wellness Approach / L. Meeks, P. Heit ; project ed. N. C. Henderson ; ed. T. A. Curtis [et al.] ; production ed. J. C. Yerkey ; project des. K. Frankenberry ; project artist C. L. White ; phot. ed. B. Buchholz ; ill.: M. Braught, N. A. Heim, G. R. Wasserman. - Columbus, Ohio ; Toronto ; London : Merrill, © 1991. - XII, 596 p. : tab., fig. - Текст англ. - Ind.: p. 586-594. </vt:lpstr>
      <vt:lpstr>Слайд 8</vt:lpstr>
      <vt:lpstr>  Antoon, Alia Y.  The Quick Reference Guide to Your Child's Health : Birth to Age Five / Alia Y. Antoon, Denise M. Tompkins. - Los Angeles : Lowell House, 2000. - XIII, 321 p. : il, tab.  Уход за детьми - сложная задача. Профессор клинической педиатрии Гарварда и специалист по сестринскому делу в педиатрии составили исчерпывающее руководство по симптомам и лечению распространенных детских болезней и травм. В алфавитном порядке и с перекрестными ссылками по симптомам, каждый раздел включает определение болезни, скорую помощь. Книга поможет ответить на многие вопросы, ознакомит с безрецептурными лекарствами и проблемами, связанными с их принятием.  Аннотация издательства</vt:lpstr>
      <vt:lpstr>Living longer and better with health problems / ed. S. Daly ; foreword J. G. Bartlett. - Springhouse, Pennsylvania : Springhouse Corporation, © 1996. - X, 517 p. : ill. - (NurseAdviser). - Текст англ. - Ind.: p. 500-517.  </vt:lpstr>
      <vt:lpstr>Carlson, Karen J.  The women's concise guide to a healthier heart / K. J. Carlson, S. A. Eisenstat, T. Ziporyn. - Cambridge, Massachusetts ; London, England : Harvard University Press, © 1997. - 136 p. : ill. - Текст англ. - Ind.: p. 134-136.  Каждый год полмиллиона американских женщин умирают от проблем с сердцем и еще 2,5 миллиона попадают в больницу с сердечными заболеваниями. В этой книге рассматриваются риски и реалии сердечно-сосудистых заболеваний у женщин, а также вопросы холестерина и диабета, стресса и депрессии, диеты и курения. Руководство излагает все, что в настоящее время известно о предотвращении, распознавании и жизни с проблемой женского сердца.   Аннотация издательства</vt:lpstr>
      <vt:lpstr>Уход за больным в домашних условиях. - Севастополь : Вебер, 2007. - 57 p. - (Библиотека "АРПИ" на иностранных языках "В помощь специалисту. Медицина").   Материалы, содержащиеся в пособии, основаны на практических рекомендациях по уходу за больным, разработанных специалистами англоязычных стран, и приводятся в их оригинальном изложении на английском языке. В связи с этим, они могут представлять профессиональный интерес для медицинских работников, которые совмещают работу в лечебном заведении с преподавательской деятельностью, в т. ч. и с участием иностранных студентов.   Аннотация издательства</vt:lpstr>
      <vt:lpstr>Слайд 13</vt:lpstr>
      <vt:lpstr>   The New Holistic Health Handbook : Living Well in a New Age / Berkeley Holistic Health Center ; ed. S. Bliss [et al.]. - [New York] : Plum, © 1985. - XIV,429 p. : ilL., fig., tab. - Текст англ. - Bibliogr.: p. 411-414 . - Ind.: p. 424-427.   Обзор альтернативной медицины опирается на целый ряд практик, отражающих новые достижения в области целостного здоровья, обсуждая продление жизни, йогу, иглоукалывание, гомеопатию, питание, контроль рождаемости и другие темы.   Аннотация издательства</vt:lpstr>
      <vt:lpstr>Burns, George.  How to Live to Be 100 - Or More: The Ultimate Diet, Sex and Exercise Book (At My Age, Sex Gets Second Billing) / G. Burns. - New York : A Plume Book, 1989. - 187 p. : ill. - Текст англ.  Автор, телеведущий и международный секс-символ Джордж Бернс делится c людьми старшего поколения своей уникальной формулой физических упражнений, диеты и секса. Бернс раскрывает свой личный режим фитнеса, а также рассказывает несколько шуток и делится веселыми и трогательными анекдотами о своих знаменитых друзьях, карьере и жене Грейси.   Аннотация издательства</vt:lpstr>
      <vt:lpstr>  Jahn, Esther.  Yoga : ein Weg zur Gesundheit / E. Jahn. - 1. Aufl. - Jena : VEB Gustav Fischer Verl., © 1990. - 258 S. : ill. - Текст нем.  Книга предназначена для широкого круга лиц, которым знания о поддержании здоровья передаются с помощью упражнений йоги. Цели, пути, способы действия и методы йоги обсуждаются в четкой и ориентированной на суть форме. Методы включают в себя основные элементы хатха-йоги (дыхание, релаксация, концентрация, медитация, позы тела). Они наглядно и подробно описаны, иллюстрированы и теоретически обоснованы, чтобы быть полезными как новичкам, в одиночку или в группах, так и знающим предмет читателям.  Аннотация издательства</vt:lpstr>
      <vt:lpstr>Слайд 17</vt:lpstr>
      <vt:lpstr>Williams, Melvin H. Nutrition for health, fitness and sport / M. H. Williams. - Fifth edition. - Boston : McGraw-Hill, 1999. - XII, 500 p.   Этот учебник дает всестороннее освещение роли питания в укреплении здоровья, физической подготовки и спортивных результатов человека. Исследовательская и практическая деятельность конца 1990-х годов включена в книгу целиком.   Аннотация издательства  </vt:lpstr>
      <vt:lpstr>Parker, Steve.  The Advanced Mediterranean Diet : Lose Weight, Feel Better, Live Longer / S. Parker. - Gilbert, Arizona : Vanguard Press, 2007. - 302 p. - Текст англ. - Ind.: p. 292-302. - App.: p. 235-267. - Sel. ref.: p. 268-281.  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Библиографический обзор</dc:title>
  <dc:creator>dnk2</dc:creator>
  <cp:lastModifiedBy>Clear</cp:lastModifiedBy>
  <cp:revision>365</cp:revision>
  <dcterms:created xsi:type="dcterms:W3CDTF">2020-03-23T10:04:32Z</dcterms:created>
  <dcterms:modified xsi:type="dcterms:W3CDTF">2020-04-21T14:14:10Z</dcterms:modified>
</cp:coreProperties>
</file>