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332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9" r:id="rId26"/>
    <p:sldId id="320" r:id="rId27"/>
    <p:sldId id="321" r:id="rId28"/>
    <p:sldId id="322" r:id="rId29"/>
    <p:sldId id="352" r:id="rId30"/>
    <p:sldId id="334" r:id="rId31"/>
    <p:sldId id="348" r:id="rId32"/>
    <p:sldId id="351" r:id="rId33"/>
    <p:sldId id="347" r:id="rId34"/>
    <p:sldId id="350" r:id="rId35"/>
    <p:sldId id="353" r:id="rId36"/>
    <p:sldId id="32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567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34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7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6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97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77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8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3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94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4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A39A-1B4B-402E-B0CC-0F185BEEA1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2163-2CF7-4004-ABDB-E92BE49B3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7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60857/pub_5dc54f6ab477bf00acd19d6e_5dc54f983642b600ae35dcf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Экологическая культура и информация в интересах устойчивого развития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6461419"/>
            <a:ext cx="4211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https://yandex.ru/images/search?pos=57&amp;p=1&amp;img_url=https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586458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Карл Линней </a:t>
            </a:r>
          </a:p>
          <a:p>
            <a:pPr marL="0" indent="0" algn="ctr">
              <a:buNone/>
            </a:pPr>
            <a:r>
              <a:rPr lang="ru-RU" b="1" dirty="0" smtClean="0"/>
              <a:t>( 1707 – 1778 гг.) </a:t>
            </a:r>
          </a:p>
          <a:p>
            <a:pPr marL="0" indent="0" algn="ctr">
              <a:buNone/>
            </a:pPr>
            <a:r>
              <a:rPr lang="ru-RU" dirty="0" smtClean="0"/>
              <a:t>Шведский </a:t>
            </a:r>
            <a:r>
              <a:rPr lang="ru-RU" dirty="0"/>
              <a:t>врач и натуралист, создатель единой системы растительного и животного мира. Заложил основы современной биноминальной номенклатуры. Автор наиболее удачной искусственной классификации растений и животных, ставшей базисом для научной классификации живых организмов. Описал около полутора тысяч новых видов растений и большое число видов животных.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5373216"/>
            <a:ext cx="3816424" cy="10081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/>
              <a:t>К. Линней </a:t>
            </a:r>
            <a:r>
              <a:rPr lang="ru-RU" b="1" dirty="0"/>
              <a:t>заложил основы научной систематики. </a:t>
            </a:r>
          </a:p>
          <a:p>
            <a:endParaRPr lang="ru-RU" dirty="0"/>
          </a:p>
        </p:txBody>
      </p:sp>
      <p:pic>
        <p:nvPicPr>
          <p:cNvPr id="4098" name="Picture 2" descr="https://mega-stars.ru/img/other/pictures/linnej_ka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3618"/>
            <a:ext cx="3572396" cy="4402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4246" y="46961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https://yandex.ru/images/search?pos=0&amp;from=tabbar&amp;img_url=https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40139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3968" y="551384"/>
            <a:ext cx="4320480" cy="543346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700" dirty="0" smtClean="0"/>
              <a:t>Ламарк </a:t>
            </a:r>
            <a:r>
              <a:rPr lang="ru-RU" sz="3700" dirty="0"/>
              <a:t>стал первым биологом, который попытался создать стройную и целостную теорию эволюции живого мира (Теория Ламарка). </a:t>
            </a:r>
            <a:endParaRPr lang="ru-RU" sz="3700" dirty="0" smtClean="0"/>
          </a:p>
          <a:p>
            <a:pPr algn="ctr"/>
            <a:r>
              <a:rPr lang="ru-RU" sz="3700" dirty="0" smtClean="0"/>
              <a:t>Важным </a:t>
            </a:r>
            <a:r>
              <a:rPr lang="ru-RU" sz="3700" dirty="0"/>
              <a:t>трудом Ламарка стала книга «Философия </a:t>
            </a:r>
            <a:r>
              <a:rPr lang="ru-RU" sz="3700" dirty="0" smtClean="0"/>
              <a:t>зоологии».</a:t>
            </a:r>
          </a:p>
          <a:p>
            <a:pPr algn="ctr"/>
            <a:r>
              <a:rPr lang="ru-RU" sz="3700" dirty="0" smtClean="0"/>
              <a:t>Автор </a:t>
            </a:r>
            <a:r>
              <a:rPr lang="ru-RU" sz="3700" dirty="0"/>
              <a:t>наименований ряда ботанических таксонов. В ботанической (бинарной) номенклатуре эти названия дополняются сокращением «</a:t>
            </a:r>
            <a:r>
              <a:rPr lang="ru-RU" sz="3700" dirty="0" err="1"/>
              <a:t>Lam</a:t>
            </a:r>
            <a:r>
              <a:rPr lang="ru-RU" sz="3700" dirty="0"/>
              <a:t>.». </a:t>
            </a:r>
            <a:endParaRPr lang="ru-RU" sz="3700" dirty="0" smtClean="0"/>
          </a:p>
          <a:p>
            <a:pPr algn="ctr"/>
            <a:r>
              <a:rPr lang="ru-RU" sz="3700" b="1" dirty="0"/>
              <a:t>Показал влияние внешних условий на эволюцию растений и животных. </a:t>
            </a:r>
          </a:p>
          <a:p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5229200"/>
            <a:ext cx="4716016" cy="14401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Жан Батист Ламарк </a:t>
            </a:r>
          </a:p>
          <a:p>
            <a:pPr marL="0" indent="0" algn="ctr">
              <a:buNone/>
            </a:pPr>
            <a:r>
              <a:rPr lang="ru-RU" sz="3400" b="1" dirty="0" smtClean="0"/>
              <a:t>(1744 – 1829 гг.) </a:t>
            </a:r>
            <a:endParaRPr lang="ru-RU" sz="3400" b="1" dirty="0"/>
          </a:p>
          <a:p>
            <a:pPr marL="0" indent="0" algn="ctr">
              <a:buNone/>
            </a:pPr>
            <a:r>
              <a:rPr lang="ru-RU" sz="3400" dirty="0"/>
              <a:t>Французский учёный-естествоиспытатель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5122" name="Picture 2" descr="https://image.invaluable.com/housePhotos/artcurial/21/630621/H1118-L15107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038087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27" y="46555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https://yandex.ru/images/search?pos=1&amp;from=tabbar&amp;img_url=https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1608070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114800" cy="63367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Томас Роберт Мальтус </a:t>
            </a:r>
          </a:p>
          <a:p>
            <a:pPr marL="0" indent="0" algn="ctr">
              <a:buNone/>
            </a:pPr>
            <a:r>
              <a:rPr lang="ru-RU" sz="3000" b="1" dirty="0"/>
              <a:t>(1766 – 1834 гг.) </a:t>
            </a:r>
            <a:endParaRPr lang="ru-RU" sz="3000" dirty="0" smtClean="0"/>
          </a:p>
          <a:p>
            <a:pPr marL="0" indent="0" algn="ctr">
              <a:buNone/>
            </a:pPr>
            <a:r>
              <a:rPr lang="ru-RU" sz="3000" dirty="0" smtClean="0"/>
              <a:t>Им </a:t>
            </a:r>
            <a:r>
              <a:rPr lang="ru-RU" sz="3000" dirty="0"/>
              <a:t>был сформулирован так называемый «закон народонаселения», согласно которому </a:t>
            </a:r>
            <a:r>
              <a:rPr lang="ru-RU" sz="3000" dirty="0" smtClean="0"/>
              <a:t>народонаселение</a:t>
            </a:r>
          </a:p>
          <a:p>
            <a:pPr marL="0" indent="0" algn="ctr">
              <a:buNone/>
            </a:pPr>
            <a:r>
              <a:rPr lang="ru-RU" sz="3000" dirty="0" smtClean="0"/>
              <a:t>увеличивается </a:t>
            </a:r>
            <a:r>
              <a:rPr lang="ru-RU" sz="3000" dirty="0"/>
              <a:t>в геометрической прогрессии, тогда как средства к существованию</a:t>
            </a:r>
          </a:p>
          <a:p>
            <a:pPr marL="0" indent="0" algn="ctr">
              <a:buNone/>
            </a:pPr>
            <a:r>
              <a:rPr lang="ru-RU" sz="3000" dirty="0" smtClean="0"/>
              <a:t>(</a:t>
            </a:r>
            <a:r>
              <a:rPr lang="ru-RU" sz="3000" dirty="0"/>
              <a:t>прежде всего пища) могут увеличиваться лишь в арифметической прогрессии. С неизбежно возникающим при таком развитии событий перенаселением Мальтус предлагал бороться при помощи регламентации браков и ограничения рождаемости.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6146" name="Picture 2" descr="https://pbs.twimg.com/media/EJoyRCOVAAAHQXu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7" y="404664"/>
            <a:ext cx="4096008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941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https://yandex.ru/images/search?pos=2&amp;from=tabbar&amp;img_url=https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4171610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751415"/>
            <a:ext cx="4032448" cy="53747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Карл </a:t>
            </a:r>
            <a:r>
              <a:rPr lang="ru-RU" b="1" dirty="0" smtClean="0"/>
              <a:t>Либкнехт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(1871</a:t>
            </a:r>
            <a:r>
              <a:rPr lang="ru-RU" b="1" dirty="0"/>
              <a:t> </a:t>
            </a:r>
            <a:r>
              <a:rPr lang="ru-RU" b="1" dirty="0" smtClean="0"/>
              <a:t>– 1919 гг.) </a:t>
            </a:r>
          </a:p>
          <a:p>
            <a:pPr marL="0" indent="0" algn="ctr">
              <a:buNone/>
            </a:pPr>
            <a:r>
              <a:rPr lang="ru-RU" dirty="0" smtClean="0"/>
              <a:t>Деятель </a:t>
            </a:r>
            <a:r>
              <a:rPr lang="ru-RU" dirty="0"/>
              <a:t>германского и международного рабочего движения, один из основателей Коммунистической партии </a:t>
            </a:r>
            <a:r>
              <a:rPr lang="ru-RU" dirty="0" smtClean="0"/>
              <a:t>Германии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Сформулировал закон минимума.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://kprf32.com/sites/default/files/2018/2018-08/1912506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1415"/>
            <a:ext cx="3638299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9165" y="57223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https://yandex.ru/images/search?pos=3&amp;from=tabbar&amp;img_url=https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642437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612068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500" b="1" dirty="0"/>
              <a:t>Чарлз Роберт Дарвин </a:t>
            </a:r>
          </a:p>
          <a:p>
            <a:pPr marL="0" indent="0" algn="ctr">
              <a:buNone/>
            </a:pPr>
            <a:r>
              <a:rPr lang="ru-RU" sz="5500" b="1" dirty="0"/>
              <a:t>(1809 – 1882 гг.)  </a:t>
            </a:r>
          </a:p>
          <a:p>
            <a:pPr marL="0" indent="0" algn="ctr">
              <a:buNone/>
            </a:pPr>
            <a:r>
              <a:rPr lang="ru-RU" sz="5500" dirty="0"/>
              <a:t>Английский натуралист и путешественник, наглядно продемонстрировал, что все живые организмы эволюционируют во времени от общих предков. </a:t>
            </a:r>
            <a:endParaRPr lang="ru-RU" sz="5500" dirty="0" smtClean="0"/>
          </a:p>
          <a:p>
            <a:pPr marL="0" indent="0" algn="ctr">
              <a:buNone/>
            </a:pPr>
            <a:r>
              <a:rPr lang="ru-RU" sz="5500" dirty="0" smtClean="0"/>
              <a:t>Автор </a:t>
            </a:r>
            <a:r>
              <a:rPr lang="ru-RU" sz="5500" dirty="0"/>
              <a:t>теории «Происхождение видов путем естественного отбора, или выживание благоприятствуемых пород в борьбе за жизнь». Основной движущей силой эволюции назвал естественный отбор и неопределённую изменчивость. </a:t>
            </a:r>
            <a:r>
              <a:rPr lang="ru-RU" sz="5500" b="1" dirty="0" smtClean="0"/>
              <a:t>Таким </a:t>
            </a:r>
            <a:r>
              <a:rPr lang="ru-RU" sz="5500" b="1" dirty="0"/>
              <a:t>образом, Ч</a:t>
            </a:r>
            <a:r>
              <a:rPr lang="ru-RU" sz="5500" b="1" dirty="0" smtClean="0"/>
              <a:t>. Дарвин </a:t>
            </a:r>
            <a:r>
              <a:rPr lang="ru-RU" sz="5500" b="1" dirty="0"/>
              <a:t>обосновал происхождение видов. </a:t>
            </a:r>
          </a:p>
          <a:p>
            <a:endParaRPr lang="ru-RU" dirty="0"/>
          </a:p>
        </p:txBody>
      </p:sp>
      <p:pic>
        <p:nvPicPr>
          <p:cNvPr id="8194" name="Picture 2" descr="https://to-name.ru/images/biography/work/darwin-charles/darwin-charles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8" y="476672"/>
            <a:ext cx="406894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9" y="56359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https://yandex.ru/images/search?pos=7&amp;from=tabbar&amp;img_url=https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6478531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8469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Карл Август </a:t>
            </a:r>
            <a:r>
              <a:rPr lang="ru-RU" b="1" dirty="0" err="1"/>
              <a:t>Мёбиус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(1825 – 1908 гг.) </a:t>
            </a:r>
          </a:p>
          <a:p>
            <a:pPr marL="0" indent="0" algn="ctr">
              <a:buNone/>
            </a:pPr>
            <a:r>
              <a:rPr lang="ru-RU" dirty="0" smtClean="0"/>
              <a:t>Важным </a:t>
            </a:r>
            <a:r>
              <a:rPr lang="ru-RU" dirty="0"/>
              <a:t>шагом на пути становления экологии следует считать введение в 1877г. немецким гидробиологом К. Мебиусом понятия биоценоза. </a:t>
            </a:r>
            <a:r>
              <a:rPr lang="ru-RU" dirty="0" smtClean="0"/>
              <a:t>Биоценоз (гр. </a:t>
            </a:r>
            <a:r>
              <a:rPr lang="ru-RU" dirty="0" err="1" smtClean="0"/>
              <a:t>bios</a:t>
            </a:r>
            <a:r>
              <a:rPr lang="ru-RU" dirty="0" smtClean="0"/>
              <a:t> - жизнь, </a:t>
            </a:r>
            <a:r>
              <a:rPr lang="ru-RU" dirty="0" err="1" smtClean="0"/>
              <a:t>koinos</a:t>
            </a:r>
            <a:r>
              <a:rPr lang="ru-RU" dirty="0" smtClean="0"/>
              <a:t> - сообщество) - закономерное сочетание разных организмов, обитающих в определенном биотопе. Биотоп (гр. </a:t>
            </a:r>
            <a:r>
              <a:rPr lang="ru-RU" dirty="0" err="1" smtClean="0"/>
              <a:t>bios</a:t>
            </a:r>
            <a:r>
              <a:rPr lang="ru-RU" dirty="0" smtClean="0"/>
              <a:t> - жизнь, </a:t>
            </a:r>
            <a:r>
              <a:rPr lang="ru-RU" dirty="0" err="1" smtClean="0"/>
              <a:t>topos</a:t>
            </a:r>
            <a:r>
              <a:rPr lang="ru-RU" dirty="0" smtClean="0"/>
              <a:t> - место) - совокупность условий среды, в которых обитает биоценоз . </a:t>
            </a:r>
            <a:endParaRPr lang="ru-RU" dirty="0"/>
          </a:p>
        </p:txBody>
      </p:sp>
      <p:pic>
        <p:nvPicPr>
          <p:cNvPr id="9220" name="Picture 4" descr="https://upload.wikimedia.org/wikipedia/commons/a/a8/Karl_August_M%C3%B6bius_%281825-1908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7" y="404664"/>
            <a:ext cx="3600400" cy="558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5987" y="60167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https://yandex.ru/images/search?pos=0&amp;from=tabbar&amp;img_url=https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906984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/>
            <a:r>
              <a:rPr lang="ru-RU" dirty="0"/>
              <a:t>В 1896г. </a:t>
            </a:r>
            <a:r>
              <a:rPr lang="ru-RU" dirty="0" err="1"/>
              <a:t>Хетсен</a:t>
            </a:r>
            <a:r>
              <a:rPr lang="ru-RU" dirty="0"/>
              <a:t> ввел понятие </a:t>
            </a:r>
            <a:r>
              <a:rPr lang="ru-RU" b="1" u="sng" dirty="0"/>
              <a:t>«волны жизни»</a:t>
            </a:r>
            <a:r>
              <a:rPr lang="ru-RU" dirty="0"/>
              <a:t> для описания динамики численности популяций.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1911г. </a:t>
            </a:r>
            <a:r>
              <a:rPr lang="ru-RU" dirty="0" err="1"/>
              <a:t>Шелфорд</a:t>
            </a:r>
            <a:r>
              <a:rPr lang="ru-RU" dirty="0"/>
              <a:t> сформулировал </a:t>
            </a:r>
            <a:r>
              <a:rPr lang="ru-RU" b="1" u="sng" dirty="0"/>
              <a:t>закон толерантности</a:t>
            </a:r>
            <a:r>
              <a:rPr lang="ru-RU" u="sng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64579797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836712"/>
            <a:ext cx="4906888" cy="52894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Георгий Николаевич Высоцкий </a:t>
            </a:r>
          </a:p>
          <a:p>
            <a:pPr marL="0" indent="0" algn="ctr">
              <a:buNone/>
            </a:pPr>
            <a:r>
              <a:rPr lang="ru-RU" b="1" dirty="0" smtClean="0"/>
              <a:t>(1865—1940 гг.)</a:t>
            </a:r>
            <a:r>
              <a:rPr lang="ru-RU" b="1" dirty="0"/>
              <a:t>  </a:t>
            </a:r>
            <a:endParaRPr lang="ru-RU" b="1" dirty="0" smtClean="0"/>
          </a:p>
          <a:p>
            <a:pPr algn="ctr"/>
            <a:r>
              <a:rPr lang="ru-RU" dirty="0" smtClean="0"/>
              <a:t>Русский </a:t>
            </a:r>
            <a:r>
              <a:rPr lang="ru-RU" dirty="0"/>
              <a:t>почвовед, лесовод, геоботаник и географ. Академик Академии наук УССР (1939). </a:t>
            </a:r>
            <a:endParaRPr lang="ru-RU" dirty="0" smtClean="0"/>
          </a:p>
          <a:p>
            <a:pPr algn="ctr"/>
            <a:r>
              <a:rPr lang="ru-RU" dirty="0" smtClean="0"/>
              <a:t>Ввёл </a:t>
            </a:r>
            <a:r>
              <a:rPr lang="ru-RU" dirty="0"/>
              <a:t>понятие «</a:t>
            </a:r>
            <a:r>
              <a:rPr lang="ru-RU" dirty="0" err="1"/>
              <a:t>фитострома</a:t>
            </a:r>
            <a:r>
              <a:rPr lang="ru-RU" dirty="0"/>
              <a:t>» как геосферы наибольшего средоточия растительности. </a:t>
            </a:r>
            <a:endParaRPr lang="ru-RU" dirty="0" smtClean="0"/>
          </a:p>
          <a:p>
            <a:pPr algn="ctr"/>
            <a:r>
              <a:rPr lang="ru-RU" dirty="0" smtClean="0"/>
              <a:t>Впервые </a:t>
            </a:r>
            <a:r>
              <a:rPr lang="ru-RU" dirty="0"/>
              <a:t>рассчитал баланс влаги под лесом и полем, исследовал влияние леса на среду обитания и причины безлесья степей. </a:t>
            </a:r>
            <a:endParaRPr lang="ru-RU" dirty="0" smtClean="0"/>
          </a:p>
          <a:p>
            <a:pPr algn="ctr"/>
            <a:r>
              <a:rPr lang="ru-RU" dirty="0" smtClean="0"/>
              <a:t>Предложил </a:t>
            </a:r>
            <a:r>
              <a:rPr lang="ru-RU" dirty="0"/>
              <a:t>классификацию растений по формам вегетативного размножения. </a:t>
            </a:r>
            <a:endParaRPr lang="ru-RU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1915г. Г.Н. Высоцкий ввел термин «</a:t>
            </a:r>
            <a:r>
              <a:rPr lang="ru-RU" b="1" dirty="0" err="1"/>
              <a:t>экотон</a:t>
            </a:r>
            <a:r>
              <a:rPr lang="ru-RU" b="1" dirty="0"/>
              <a:t>». </a:t>
            </a:r>
          </a:p>
        </p:txBody>
      </p:sp>
      <p:pic>
        <p:nvPicPr>
          <p:cNvPr id="10242" name="Picture 2" descr="http://www.bibliotekar.ru/2-7-53-biografii-uchyonyh/78.files/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5752"/>
            <a:ext cx="2924324" cy="5189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0263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https://yandex.ru/images/search?pos=6&amp;from=tabbar&amp;img_url=http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717625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Владимир Николаевич </a:t>
            </a:r>
            <a:r>
              <a:rPr lang="ru-RU" b="1" dirty="0" err="1"/>
              <a:t>Сукачёв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(1880</a:t>
            </a:r>
            <a:r>
              <a:rPr lang="ru-RU" b="1" dirty="0"/>
              <a:t> </a:t>
            </a:r>
            <a:r>
              <a:rPr lang="ru-RU" b="1" dirty="0" smtClean="0"/>
              <a:t>– 1967 гг.) </a:t>
            </a:r>
          </a:p>
          <a:p>
            <a:pPr algn="ctr"/>
            <a:r>
              <a:rPr lang="ru-RU" dirty="0" smtClean="0"/>
              <a:t>Российский</a:t>
            </a:r>
            <a:r>
              <a:rPr lang="ru-RU" dirty="0"/>
              <a:t>, советский геоботаник, лесовод, географ, член-корреспондент (1920) и действительный член (1943) АН СССР, Герой Социалистического Труда (1965). Ввёл в науку понятие «биогеоценоз» (1942). </a:t>
            </a:r>
          </a:p>
          <a:p>
            <a:pPr algn="ctr"/>
            <a:r>
              <a:rPr lang="ru-RU" b="1" dirty="0" smtClean="0"/>
              <a:t>В.Н. Сукачев разработал учение о растительных сообществах. </a:t>
            </a:r>
            <a:endParaRPr lang="ru-RU" b="1" dirty="0"/>
          </a:p>
        </p:txBody>
      </p:sp>
      <p:pic>
        <p:nvPicPr>
          <p:cNvPr id="11266" name="Picture 2" descr="http://900igr.net/up/datai/245668/0027-017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64" y="692696"/>
            <a:ext cx="3845203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9065" y="58353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https://yandex.ru/images/search?pos=0&amp;from=tabbar&amp;img_url=https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624614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182030"/>
            <a:ext cx="3682752" cy="141532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Николай Иванович Вавилов </a:t>
            </a:r>
          </a:p>
          <a:p>
            <a:pPr marL="0" indent="0" algn="ctr">
              <a:buNone/>
            </a:pPr>
            <a:r>
              <a:rPr lang="ru-RU" b="1" dirty="0" smtClean="0"/>
              <a:t>(1887 – 1943 гг.) </a:t>
            </a:r>
          </a:p>
          <a:p>
            <a:pPr marL="0" indent="0" algn="ctr">
              <a:buNone/>
            </a:pPr>
            <a:r>
              <a:rPr lang="ru-RU" dirty="0"/>
              <a:t>Русский учёный-генетик, ботаник, селекционер.</a:t>
            </a:r>
            <a:endParaRPr lang="ru-RU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42922" y="620688"/>
            <a:ext cx="4608512" cy="57606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100" dirty="0" smtClean="0"/>
              <a:t>Организатор </a:t>
            </a:r>
            <a:r>
              <a:rPr lang="ru-RU" sz="3100" dirty="0"/>
              <a:t>и участник ботанико-агрономических экспедиций, охвативших все континенты (кроме Австралии и Антарктиды). </a:t>
            </a:r>
          </a:p>
          <a:p>
            <a:pPr algn="ctr"/>
            <a:r>
              <a:rPr lang="ru-RU" sz="3100" dirty="0"/>
              <a:t>Собрал крупнейшую в мире коллекцию семян культурных растений. Заложил основы государственных испытаний сортов полевых культур. </a:t>
            </a:r>
          </a:p>
          <a:p>
            <a:pPr algn="ctr"/>
            <a:r>
              <a:rPr lang="ru-RU" sz="3100" dirty="0"/>
              <a:t>Обосновал учение об иммунитете растений, открыл закон гомологических рядов в наследственной изменчивости организмов. </a:t>
            </a:r>
            <a:endParaRPr lang="ru-RU" sz="3100" dirty="0" smtClean="0"/>
          </a:p>
          <a:p>
            <a:pPr algn="ctr"/>
            <a:r>
              <a:rPr lang="ru-RU" sz="3100" dirty="0" smtClean="0"/>
              <a:t>Разработал </a:t>
            </a:r>
            <a:r>
              <a:rPr lang="ru-RU" sz="3100" dirty="0"/>
              <a:t>учение о виде. </a:t>
            </a:r>
          </a:p>
          <a:p>
            <a:pPr algn="ctr"/>
            <a:r>
              <a:rPr lang="ru-RU" sz="3100" b="1" dirty="0"/>
              <a:t>Создал учение о мировых центрах происхождения культурных растений. </a:t>
            </a:r>
          </a:p>
          <a:p>
            <a:endParaRPr lang="ru-RU" dirty="0"/>
          </a:p>
        </p:txBody>
      </p:sp>
      <p:pic>
        <p:nvPicPr>
          <p:cNvPr id="12292" name="Picture 4" descr="http://900igr.net/up/datai/100189/0003-00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2952329" cy="420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53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https://yandex.ru/images/search?pos=18&amp;from=tabbar&amp;img_url=https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7899011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 «экология» </a:t>
            </a:r>
            <a:endParaRPr lang="ru-RU" sz="3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греческого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языка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ru-RU" sz="3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ойкос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– дом; </a:t>
            </a:r>
            <a:endParaRPr lang="ru-RU" sz="3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логос» – наука. </a:t>
            </a:r>
          </a:p>
        </p:txBody>
      </p:sp>
      <p:sp>
        <p:nvSpPr>
          <p:cNvPr id="4" name="AutoShape 4" descr="https://gulen101.org/wp-content/uploads/Hand-and-leav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gulen101.org/wp-content/uploads/Hand-and-leave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80776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3075"/>
            <a:ext cx="4038600" cy="5908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b="1" dirty="0"/>
              <a:t>Альфред Джеймс Лотка </a:t>
            </a:r>
            <a:endParaRPr lang="ru-RU" sz="1900" b="1" dirty="0" smtClean="0"/>
          </a:p>
          <a:p>
            <a:pPr marL="0" indent="0" algn="ctr">
              <a:buNone/>
            </a:pPr>
            <a:r>
              <a:rPr lang="ru-RU" sz="1900" b="1" dirty="0" smtClean="0"/>
              <a:t>(1880 – 1949 гг.) </a:t>
            </a:r>
          </a:p>
          <a:p>
            <a:pPr algn="ctr"/>
            <a:r>
              <a:rPr lang="ru-RU" sz="1900" dirty="0" smtClean="0"/>
              <a:t>Американский </a:t>
            </a:r>
            <a:r>
              <a:rPr lang="ru-RU" sz="1900" dirty="0"/>
              <a:t>математик, физик, химик, статистик. Получил известность за свою работу в области динамики популяций. </a:t>
            </a:r>
            <a:endParaRPr lang="ru-RU" sz="1900" dirty="0" smtClean="0"/>
          </a:p>
          <a:p>
            <a:pPr algn="ctr"/>
            <a:r>
              <a:rPr lang="ru-RU" sz="1900" dirty="0" smtClean="0"/>
              <a:t>Лотка </a:t>
            </a:r>
            <a:r>
              <a:rPr lang="ru-RU" sz="1900" dirty="0"/>
              <a:t>изучал процесс смены поколений, дал современное аналитическое выражение длины поколения, анализировал процесс демографического развития семьи. Ввёл интегральное уравнение воспроизводства населения. Исследовал экономические и демографические аспекты здравоохранения и эволюции продолжительности жизни, заложив основы экономической демографии.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6480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/>
              <a:t>Лотка заложил математические основы экологии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AutoShape 2" descr="https://cdn.turkaramamotoru.com/uk/alfred-dzhejms-lotka-37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900igr.net/up/datai/205605/0059-014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675"/>
            <a:ext cx="3249231" cy="4852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0655" y="5161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https://yandex.ru/images/search?pos=1&amp;from=tabbar&amp;img_url=https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8968004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085184"/>
            <a:ext cx="4392488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/>
              <a:t>Владимир Иванович Вернадский </a:t>
            </a:r>
            <a:endParaRPr lang="ru-RU" sz="2200" b="1" dirty="0" smtClean="0"/>
          </a:p>
          <a:p>
            <a:pPr marL="0" indent="0" algn="ctr">
              <a:buNone/>
            </a:pPr>
            <a:r>
              <a:rPr lang="ru-RU" sz="2200" b="1" dirty="0" smtClean="0"/>
              <a:t>(</a:t>
            </a:r>
            <a:r>
              <a:rPr lang="ru-RU" sz="2200" b="1" dirty="0"/>
              <a:t>1863—1945</a:t>
            </a:r>
            <a:r>
              <a:rPr lang="ru-RU" sz="2200" b="1" dirty="0" smtClean="0"/>
              <a:t>)</a:t>
            </a:r>
          </a:p>
          <a:p>
            <a:pPr marL="0" indent="0" algn="ctr">
              <a:buNone/>
            </a:pPr>
            <a:r>
              <a:rPr lang="ru-RU" sz="2200" dirty="0"/>
              <a:t>Выдающийся русский учёный XX века, естествоиспытатель,</a:t>
            </a:r>
            <a:endParaRPr lang="ru-RU" sz="2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3970784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  </a:t>
            </a:r>
          </a:p>
          <a:p>
            <a:pPr algn="ctr"/>
            <a:r>
              <a:rPr lang="ru-RU" sz="3700" dirty="0" smtClean="0"/>
              <a:t>мыслитель </a:t>
            </a:r>
            <a:r>
              <a:rPr lang="ru-RU" sz="3700" dirty="0"/>
              <a:t>и общественный деятель; создатель многих научных школ. В круг его интересов входили геология и кристаллография, минералогия и геохимия, организаторская деятельность в науке и общественная деятельность, радиогеология и биология, биогеохимия и философия. </a:t>
            </a:r>
          </a:p>
          <a:p>
            <a:pPr algn="ctr"/>
            <a:r>
              <a:rPr lang="ru-RU" sz="3700" b="1" dirty="0"/>
              <a:t>В </a:t>
            </a:r>
            <a:r>
              <a:rPr lang="ru-RU" sz="3700" b="1" dirty="0" smtClean="0"/>
              <a:t>1926 г. – книга </a:t>
            </a:r>
            <a:r>
              <a:rPr lang="ru-RU" sz="3700" b="1" dirty="0"/>
              <a:t>«Биосфера», в которой раскрыты основные принципы учения о биосфере. </a:t>
            </a:r>
          </a:p>
          <a:p>
            <a:endParaRPr lang="ru-RU" dirty="0"/>
          </a:p>
        </p:txBody>
      </p:sp>
      <p:pic>
        <p:nvPicPr>
          <p:cNvPr id="14338" name="Picture 2" descr="https://i02.fotocdn.net/s126/19d4f6f182558a8c/public_pin_l/2866807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8" y="384060"/>
            <a:ext cx="3195705" cy="411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350" y="45033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https://yandex.ru/images/search?pos=1&amp;from=tabbar&amp;img_url=https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8961379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Чарлз Сазерленд Элтон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Началом </a:t>
            </a:r>
            <a:r>
              <a:rPr lang="ru-RU" dirty="0"/>
              <a:t>современной биогеоценологии и отчасти популяционной экологии считается первая книга Элтона «Экология животных» (1927).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Книга </a:t>
            </a:r>
            <a:r>
              <a:rPr lang="ru-RU" b="1" dirty="0"/>
              <a:t>включала 3 раздела: </a:t>
            </a:r>
            <a:endParaRPr lang="ru-RU" b="1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популяционная </a:t>
            </a:r>
            <a:r>
              <a:rPr lang="ru-RU" dirty="0"/>
              <a:t>экология; </a:t>
            </a:r>
            <a:endParaRPr lang="ru-RU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экологические </a:t>
            </a:r>
            <a:r>
              <a:rPr lang="ru-RU" dirty="0"/>
              <a:t>пирамиды; </a:t>
            </a:r>
            <a:endParaRPr lang="ru-RU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трофические </a:t>
            </a:r>
            <a:r>
              <a:rPr lang="ru-RU" dirty="0"/>
              <a:t>ниши. </a:t>
            </a:r>
          </a:p>
          <a:p>
            <a:pPr marL="0" indent="0" algn="ctr">
              <a:buNone/>
            </a:pPr>
            <a:r>
              <a:rPr lang="ru-RU" b="1" dirty="0" smtClean="0"/>
              <a:t>Элтон описал структуру и распределение сообществ животных, колебания численности, дисперсию, экологические сукцессии и сформулировал важнейшие понятия: цепи и циклы питания, пирамида чисел и экологическая ниша.</a:t>
            </a:r>
            <a:endParaRPr lang="ru-RU" b="1" dirty="0"/>
          </a:p>
        </p:txBody>
      </p:sp>
      <p:pic>
        <p:nvPicPr>
          <p:cNvPr id="15362" name="Picture 2" descr="Elton Charles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9" y="620688"/>
            <a:ext cx="4255965" cy="5230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3982" y="5851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https://yandex.ru/images/search?pos=0&amp;from=tabbar&amp;img_url=https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47729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737552"/>
            <a:ext cx="3888432" cy="57877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Георгий </a:t>
            </a:r>
            <a:r>
              <a:rPr lang="ru-RU" b="1" dirty="0" err="1"/>
              <a:t>Францевич</a:t>
            </a:r>
            <a:r>
              <a:rPr lang="ru-RU" b="1" dirty="0"/>
              <a:t> </a:t>
            </a:r>
            <a:r>
              <a:rPr lang="ru-RU" b="1" dirty="0" err="1" smtClean="0"/>
              <a:t>Гаузе</a:t>
            </a: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b="1" dirty="0" smtClean="0"/>
              <a:t>(1910 – 1986 гг.) </a:t>
            </a:r>
          </a:p>
          <a:p>
            <a:pPr algn="ctr"/>
            <a:r>
              <a:rPr lang="ru-RU" dirty="0" smtClean="0"/>
              <a:t>Российский </a:t>
            </a:r>
            <a:r>
              <a:rPr lang="ru-RU" dirty="0"/>
              <a:t>микробиолог, один из основателей теоретической и экспериментальной </a:t>
            </a:r>
            <a:r>
              <a:rPr lang="ru-RU" dirty="0" smtClean="0"/>
              <a:t>экологии.</a:t>
            </a:r>
          </a:p>
          <a:p>
            <a:pPr algn="ctr"/>
            <a:r>
              <a:rPr lang="ru-RU" dirty="0" smtClean="0"/>
              <a:t>Основные </a:t>
            </a:r>
            <a:r>
              <a:rPr lang="ru-RU" dirty="0"/>
              <a:t>труды посвящены изучению антибиотиков и выяснению механизмов их действия.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основании экспериментальных работ с простейшими и микроорганизмами сформулировал принцип конкурентного исключения, согласно которому два вида, занимающие одну экологическую нишу, не могут сосуществовать неограниченно долго. </a:t>
            </a:r>
          </a:p>
        </p:txBody>
      </p:sp>
      <p:pic>
        <p:nvPicPr>
          <p:cNvPr id="16386" name="Picture 2" descr="http://v.900igr.net:10/datai/biologija/Soobschestva/0014-018-Georgij-Frantsevich-Gauze-1910-19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960440" cy="5368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72" y="59170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https://yandex.ru/images/search?pos=2&amp;from=tabbar&amp;img_url=https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6080266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3384376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А. </a:t>
            </a:r>
            <a:r>
              <a:rPr lang="ru-RU" b="1" dirty="0" err="1"/>
              <a:t>Тенсли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</a:t>
            </a:r>
            <a:r>
              <a:rPr lang="ru-RU" b="1" dirty="0"/>
              <a:t>1871 – </a:t>
            </a:r>
            <a:r>
              <a:rPr lang="ru-RU" b="1" dirty="0" smtClean="0"/>
              <a:t>1955 гг.) </a:t>
            </a:r>
          </a:p>
          <a:p>
            <a:pPr algn="ctr"/>
            <a:r>
              <a:rPr lang="ru-RU" dirty="0" smtClean="0"/>
              <a:t>Английский </a:t>
            </a:r>
            <a:r>
              <a:rPr lang="ru-RU" dirty="0"/>
              <a:t>ботаник. Понятие </a:t>
            </a:r>
            <a:r>
              <a:rPr lang="ru-RU" dirty="0" smtClean="0"/>
              <a:t>«экосистема» введено </a:t>
            </a:r>
            <a:r>
              <a:rPr lang="ru-RU" dirty="0"/>
              <a:t>А. </a:t>
            </a:r>
            <a:r>
              <a:rPr lang="ru-RU" dirty="0" err="1"/>
              <a:t>Тенсли</a:t>
            </a:r>
            <a:r>
              <a:rPr lang="ru-RU" dirty="0"/>
              <a:t> в 1935г. </a:t>
            </a:r>
            <a:endParaRPr lang="ru-RU" dirty="0" smtClean="0"/>
          </a:p>
          <a:p>
            <a:pPr algn="ctr"/>
            <a:r>
              <a:rPr lang="ru-RU" dirty="0" smtClean="0"/>
              <a:t>Он </a:t>
            </a:r>
            <a:r>
              <a:rPr lang="ru-RU" dirty="0"/>
              <a:t>обозначил этим термином любую совокупность совместно обитающих организмов и окружающую их среду. </a:t>
            </a:r>
          </a:p>
        </p:txBody>
      </p:sp>
      <p:pic>
        <p:nvPicPr>
          <p:cNvPr id="17410" name="Picture 2" descr="https://upload.wikimedia.org/wikipedia/commons/a/a8/Arthur-Tansley-1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7"/>
            <a:ext cx="3932436" cy="511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6234" y="5810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https://yandex.ru/images/search?pos=5&amp;img_url=https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2554259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1942г. - В.Н. Сукачев предложил термин «биогеоценоз».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Биогеоценоз </a:t>
            </a:r>
            <a:r>
              <a:rPr lang="ru-RU" dirty="0"/>
              <a:t>(от греч. β</a:t>
            </a:r>
            <a:r>
              <a:rPr lang="ru-RU" dirty="0" err="1"/>
              <a:t>ίος</a:t>
            </a:r>
            <a:r>
              <a:rPr lang="ru-RU" dirty="0"/>
              <a:t> — жизнь </a:t>
            </a:r>
            <a:r>
              <a:rPr lang="ru-RU" dirty="0" err="1"/>
              <a:t>γη</a:t>
            </a:r>
            <a:r>
              <a:rPr lang="ru-RU" dirty="0"/>
              <a:t> — земля + </a:t>
            </a:r>
            <a:r>
              <a:rPr lang="ru-RU" dirty="0" err="1"/>
              <a:t>κοινός</a:t>
            </a:r>
            <a:r>
              <a:rPr lang="ru-RU" dirty="0"/>
              <a:t> — общий) — система, включающая сообщество живых организмов и тесно связанную с ним совокупность абиотических факторов среды в пределах одной территории, связанные между собой круговоротом веществ и потоком энергии (природная экосистема). </a:t>
            </a:r>
          </a:p>
        </p:txBody>
      </p:sp>
    </p:spTree>
    <p:extLst>
      <p:ext uri="{BB962C8B-B14F-4D97-AF65-F5344CB8AC3E}">
        <p14:creationId xmlns="" xmlns:p14="http://schemas.microsoft.com/office/powerpoint/2010/main" val="1593904964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. И</a:t>
            </a:r>
            <a:r>
              <a:rPr lang="ru-RU" dirty="0"/>
              <a:t>. </a:t>
            </a:r>
            <a:r>
              <a:rPr lang="ru-RU" dirty="0" err="1"/>
              <a:t>Вернандский</a:t>
            </a:r>
            <a:r>
              <a:rPr lang="ru-RU" dirty="0"/>
              <a:t> создал учение о ноосфере – сфере разума.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Ноосфера</a:t>
            </a:r>
            <a:r>
              <a:rPr lang="ru-RU" dirty="0" smtClean="0"/>
              <a:t> </a:t>
            </a:r>
            <a:r>
              <a:rPr lang="ru-RU" dirty="0"/>
              <a:t>(греч. </a:t>
            </a:r>
            <a:r>
              <a:rPr lang="ru-RU" dirty="0" err="1"/>
              <a:t>νόος</a:t>
            </a:r>
            <a:r>
              <a:rPr lang="ru-RU" dirty="0"/>
              <a:t> — «разум» и </a:t>
            </a:r>
            <a:r>
              <a:rPr lang="ru-RU" dirty="0" err="1" smtClean="0"/>
              <a:t>σφ</a:t>
            </a:r>
            <a:r>
              <a:rPr lang="ru-RU" dirty="0" smtClean="0"/>
              <a:t>αῖρα –  </a:t>
            </a:r>
            <a:r>
              <a:rPr lang="ru-RU" dirty="0"/>
              <a:t>«шар</a:t>
            </a:r>
            <a:r>
              <a:rPr lang="ru-RU" dirty="0" smtClean="0"/>
              <a:t>») – сфера </a:t>
            </a:r>
            <a:r>
              <a:rPr lang="ru-RU" dirty="0"/>
              <a:t>взаимодействия общества и природы, в границах которой разумная человеческая деятельность становится определяющим фактором </a:t>
            </a:r>
            <a:r>
              <a:rPr lang="ru-RU" dirty="0" smtClean="0"/>
              <a:t>развития.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490501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0734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Бурдин</a:t>
            </a:r>
            <a:r>
              <a:rPr lang="ru-RU" b="1" dirty="0"/>
              <a:t> Николай </a:t>
            </a:r>
            <a:r>
              <a:rPr lang="ru-RU" b="1" dirty="0" smtClean="0"/>
              <a:t>Владимирович 1948 г. р. </a:t>
            </a:r>
          </a:p>
          <a:p>
            <a:pPr algn="ctr"/>
            <a:r>
              <a:rPr lang="ru-RU" dirty="0" smtClean="0"/>
              <a:t>Н.В</a:t>
            </a:r>
            <a:r>
              <a:rPr lang="ru-RU" dirty="0"/>
              <a:t>. </a:t>
            </a:r>
            <a:r>
              <a:rPr lang="ru-RU" dirty="0" err="1"/>
              <a:t>Бурдиным</a:t>
            </a:r>
            <a:r>
              <a:rPr lang="ru-RU" dirty="0"/>
              <a:t> созданы </a:t>
            </a:r>
            <a:r>
              <a:rPr lang="ru-RU" dirty="0" smtClean="0"/>
              <a:t>технологии </a:t>
            </a:r>
            <a:r>
              <a:rPr lang="ru-RU" dirty="0"/>
              <a:t>гравитационного обогащения минерального сырья.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2006 году участвовал во Всероссийском конкурсе «Рациональное природопользование и охрана окружающей среды – стратегия устойчивого развития России в XXI веке». </a:t>
            </a:r>
            <a:endParaRPr lang="ru-RU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1958г. Формозов и </a:t>
            </a:r>
            <a:r>
              <a:rPr lang="ru-RU" b="1" dirty="0" err="1"/>
              <a:t>Бурдин</a:t>
            </a:r>
            <a:r>
              <a:rPr lang="ru-RU" b="1" dirty="0"/>
              <a:t> предложили термин «природопользование».</a:t>
            </a:r>
          </a:p>
        </p:txBody>
      </p:sp>
    </p:spTree>
    <p:extLst>
      <p:ext uri="{BB962C8B-B14F-4D97-AF65-F5344CB8AC3E}">
        <p14:creationId xmlns="" xmlns:p14="http://schemas.microsoft.com/office/powerpoint/2010/main" val="3614361317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836712"/>
            <a:ext cx="4038600" cy="57606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Роберт </a:t>
            </a:r>
            <a:r>
              <a:rPr lang="ru-RU" b="1" dirty="0" err="1"/>
              <a:t>Хардинг</a:t>
            </a:r>
            <a:r>
              <a:rPr lang="ru-RU" b="1" dirty="0"/>
              <a:t> </a:t>
            </a:r>
            <a:r>
              <a:rPr lang="ru-RU" b="1" dirty="0" err="1"/>
              <a:t>Уиттекер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</a:t>
            </a:r>
            <a:r>
              <a:rPr lang="ru-RU" b="1" dirty="0"/>
              <a:t>1920 – 1980) </a:t>
            </a:r>
          </a:p>
          <a:p>
            <a:pPr algn="ctr"/>
            <a:r>
              <a:rPr lang="ru-RU" dirty="0" smtClean="0"/>
              <a:t>Американский </a:t>
            </a:r>
            <a:r>
              <a:rPr lang="ru-RU" dirty="0"/>
              <a:t>учёный-эколог и </a:t>
            </a:r>
            <a:r>
              <a:rPr lang="ru-RU" dirty="0" err="1"/>
              <a:t>фитоценолог</a:t>
            </a:r>
            <a:r>
              <a:rPr lang="ru-RU" dirty="0"/>
              <a:t>, один из наиболее известных экологов в мире. </a:t>
            </a:r>
            <a:endParaRPr lang="ru-RU" dirty="0" smtClean="0"/>
          </a:p>
          <a:p>
            <a:pPr algn="ctr"/>
            <a:r>
              <a:rPr lang="ru-RU" dirty="0" smtClean="0"/>
              <a:t>Занимался </a:t>
            </a:r>
            <a:r>
              <a:rPr lang="ru-RU" dirty="0"/>
              <a:t>вопросами классификации и </a:t>
            </a:r>
            <a:r>
              <a:rPr lang="ru-RU" dirty="0" err="1"/>
              <a:t>ординации</a:t>
            </a:r>
            <a:r>
              <a:rPr lang="ru-RU" dirty="0"/>
              <a:t> растительных сообществ. Отстаивал позиции сторонников континуальности растительного покрова, став одним из лидеров этого направления в США. </a:t>
            </a:r>
            <a:endParaRPr lang="ru-RU" dirty="0" smtClean="0"/>
          </a:p>
          <a:p>
            <a:pPr algn="ctr"/>
            <a:r>
              <a:rPr lang="ru-RU" dirty="0" smtClean="0"/>
              <a:t>Первым </a:t>
            </a:r>
            <a:r>
              <a:rPr lang="ru-RU" dirty="0"/>
              <a:t>обосновал разделение организмов на пять царств — прокариоты, протисты, грибы, растения, животные. </a:t>
            </a:r>
            <a:endParaRPr lang="ru-RU" dirty="0" smtClean="0"/>
          </a:p>
          <a:p>
            <a:pPr algn="ctr"/>
            <a:r>
              <a:rPr lang="ru-RU" b="1" dirty="0" smtClean="0"/>
              <a:t>Предложил </a:t>
            </a:r>
            <a:r>
              <a:rPr lang="ru-RU" b="1" dirty="0"/>
              <a:t>концепцию экологического разнообразия. </a:t>
            </a:r>
          </a:p>
        </p:txBody>
      </p:sp>
      <p:pic>
        <p:nvPicPr>
          <p:cNvPr id="18434" name="Picture 2" descr="http://www.nsc.ru/win/elbib/data/persons_cat/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672408" cy="5476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764" y="6024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https://yandex.ru/images/search?pos=0&amp;img_url=https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23109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" y="1988"/>
            <a:ext cx="9135812" cy="6856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 из фонда библиотеки: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29126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502.1</a:t>
            </a:r>
            <a:br>
              <a:rPr lang="ru-RU" sz="1700" b="1" dirty="0"/>
            </a:br>
            <a:r>
              <a:rPr lang="ru-RU" sz="1700" b="1" dirty="0"/>
              <a:t>В 145 </a:t>
            </a:r>
            <a:endParaRPr lang="ru-RU" sz="1700" b="1" dirty="0" smtClean="0"/>
          </a:p>
          <a:p>
            <a:pPr marL="0" indent="0">
              <a:buNone/>
            </a:pPr>
            <a:r>
              <a:rPr lang="ru-RU" sz="1700" b="1" dirty="0" err="1" smtClean="0"/>
              <a:t>Вайцзеккер</a:t>
            </a:r>
            <a:r>
              <a:rPr lang="ru-RU" sz="1700" b="1" dirty="0"/>
              <a:t>, Эрнст Ульрих фон. </a:t>
            </a:r>
            <a:r>
              <a:rPr lang="ru-RU" sz="1700" b="1" dirty="0" smtClean="0"/>
              <a:t>Фактор </a:t>
            </a:r>
            <a:r>
              <a:rPr lang="ru-RU" sz="1700" b="1" dirty="0"/>
              <a:t>5. Формула устойчивого роста</a:t>
            </a:r>
            <a:r>
              <a:rPr lang="ru-RU" sz="1700" dirty="0"/>
              <a:t> </a:t>
            </a:r>
            <a:r>
              <a:rPr lang="ru-RU" sz="1700" dirty="0" smtClean="0"/>
              <a:t>: </a:t>
            </a:r>
            <a:r>
              <a:rPr lang="ru-RU" sz="1700" dirty="0" err="1"/>
              <a:t>докл</a:t>
            </a:r>
            <a:r>
              <a:rPr lang="ru-RU" sz="1700" dirty="0"/>
              <a:t>. Рим. клубу / Эрнст Ульрих фон </a:t>
            </a:r>
            <a:r>
              <a:rPr lang="ru-RU" sz="1700" dirty="0" err="1"/>
              <a:t>Вайцзеккер</a:t>
            </a:r>
            <a:r>
              <a:rPr lang="ru-RU" sz="1700" dirty="0"/>
              <a:t>, </a:t>
            </a:r>
            <a:r>
              <a:rPr lang="ru-RU" sz="1700" dirty="0" err="1"/>
              <a:t>Карлсон</a:t>
            </a:r>
            <a:r>
              <a:rPr lang="ru-RU" sz="1700" dirty="0"/>
              <a:t> </a:t>
            </a:r>
            <a:r>
              <a:rPr lang="ru-RU" sz="1700" dirty="0" err="1"/>
              <a:t>Харгроуз</a:t>
            </a:r>
            <a:r>
              <a:rPr lang="ru-RU" sz="1700" dirty="0"/>
              <a:t>, Майкл Смит ; при участии Ш. </a:t>
            </a:r>
            <a:r>
              <a:rPr lang="ru-RU" sz="1700" dirty="0" err="1"/>
              <a:t>Деша</a:t>
            </a:r>
            <a:r>
              <a:rPr lang="ru-RU" sz="1700" dirty="0"/>
              <a:t> и П. </a:t>
            </a:r>
            <a:r>
              <a:rPr lang="ru-RU" sz="1700" dirty="0" err="1" smtClean="0"/>
              <a:t>Стасинопулоса</a:t>
            </a:r>
            <a:r>
              <a:rPr lang="ru-RU" sz="1700" dirty="0" smtClean="0"/>
              <a:t>. </a:t>
            </a:r>
            <a:r>
              <a:rPr lang="ru-RU" sz="1700" dirty="0"/>
              <a:t>- Москва : АСТ-ПРЕСС, 2013. - 367 с.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420888"/>
            <a:ext cx="4896544" cy="3705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/>
              <a:t>С момента публикации </a:t>
            </a:r>
            <a:r>
              <a:rPr lang="ru-RU" sz="1700" dirty="0" smtClean="0"/>
              <a:t>«Фактора четыре» </a:t>
            </a:r>
            <a:r>
              <a:rPr lang="ru-RU" sz="1700" dirty="0"/>
              <a:t>прошло семнадцать лет. Изменился ли за эти годы взгляд общества на сохранение и приумножение природных ресурсов, на перспективы человечества избежать экологической катастрофы? Ответам на эти вопросы посвящен </a:t>
            </a:r>
            <a:r>
              <a:rPr lang="ru-RU" sz="1700" dirty="0" smtClean="0"/>
              <a:t>«Фактор пять» – очередной </a:t>
            </a:r>
            <a:r>
              <a:rPr lang="ru-RU" sz="1700" dirty="0"/>
              <a:t>доклад Э. фон </a:t>
            </a:r>
            <a:r>
              <a:rPr lang="ru-RU" sz="1700" dirty="0" err="1"/>
              <a:t>Вайцзеккера</a:t>
            </a:r>
            <a:r>
              <a:rPr lang="ru-RU" sz="1700" dirty="0"/>
              <a:t> Римскому клубу. </a:t>
            </a:r>
            <a:r>
              <a:rPr lang="ru-RU" sz="1700" dirty="0" smtClean="0"/>
              <a:t>«Идея </a:t>
            </a:r>
            <a:r>
              <a:rPr lang="ru-RU" sz="1700" dirty="0"/>
              <a:t>книги, на самом деле, довольно проста, - пишет </a:t>
            </a:r>
            <a:r>
              <a:rPr lang="ru-RU" sz="1700" dirty="0" err="1"/>
              <a:t>Вайцзеккер</a:t>
            </a:r>
            <a:r>
              <a:rPr lang="ru-RU" sz="1700" dirty="0"/>
              <a:t>. </a:t>
            </a:r>
            <a:r>
              <a:rPr lang="ru-RU" sz="1700" dirty="0" smtClean="0"/>
              <a:t>– Чтобы </a:t>
            </a:r>
            <a:r>
              <a:rPr lang="ru-RU" sz="1700" dirty="0"/>
              <a:t>обеспечить условия, привычные для современного среднего американца, 7 миллиардам жителей Земли, потребуется пять таких планет. Но она у нас всего лишь одна. </a:t>
            </a:r>
          </a:p>
        </p:txBody>
      </p:sp>
      <p:pic>
        <p:nvPicPr>
          <p:cNvPr id="45058" name="Picture 2" descr="https://knigamir.ca/wp-content/uploads/2019/05/5c96b31b8211ffb2a6468a0153d7856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3069"/>
            <a:ext cx="2560629" cy="3853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74507578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dirty="0"/>
              <a:t>Экология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новая область науки, появившаяся во второй половине XX века. Точнее, считается, что в качестве отдельной дисциплины экология зародилась на рубеже XX века, и что она получила общественную известность в 1960-е годы, в связи с широко распространённым беспокойством за состояние окружающей среды.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932569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762872" cy="392129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Учебник содержит сведения о важнейших понятиях экологии: среде обитания и факторах среды, способности организмов приспосабливаться к той или иной среде обитания; об экосистемах и взаимодействии организмов в составе экосистем; о глобальных экологических проблемах биосферы; принципах рационального природопользования и ресурсах планеты. Учебник обеспечивает знание фундаментальных основ экологии, способствует формированию экологического мышления, воспитанию осознанного отношения к природным процессам и природопользованию, исключающего потребительский подход.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900" b="1" dirty="0">
                <a:latin typeface="+mn-lt"/>
              </a:rPr>
              <a:t>574(075.32)</a:t>
            </a:r>
            <a:br>
              <a:rPr lang="ru-RU" sz="1900" b="1" dirty="0">
                <a:latin typeface="+mn-lt"/>
              </a:rPr>
            </a:br>
            <a:r>
              <a:rPr lang="ru-RU" sz="1900" b="1" dirty="0">
                <a:latin typeface="+mn-lt"/>
              </a:rPr>
              <a:t>Г 955</a:t>
            </a:r>
            <a:br>
              <a:rPr lang="ru-RU" sz="1900" b="1" dirty="0">
                <a:latin typeface="+mn-lt"/>
              </a:rPr>
            </a:br>
            <a:r>
              <a:rPr lang="ru-RU" sz="1900" b="1" dirty="0" smtClean="0">
                <a:latin typeface="+mn-lt"/>
              </a:rPr>
              <a:t>Гурова</a:t>
            </a:r>
            <a:r>
              <a:rPr lang="ru-RU" sz="1900" b="1" dirty="0">
                <a:latin typeface="+mn-lt"/>
              </a:rPr>
              <a:t>, Т. Ф. Основы экологии и рационального </a:t>
            </a:r>
            <a:r>
              <a:rPr lang="ru-RU" sz="1900" b="1" dirty="0" smtClean="0">
                <a:latin typeface="+mn-lt"/>
              </a:rPr>
              <a:t>природопользования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: учеб. и практикум для СПО : учеб. и практикум для студентов </a:t>
            </a:r>
            <a:r>
              <a:rPr lang="ru-RU" sz="1900" dirty="0" err="1">
                <a:latin typeface="+mn-lt"/>
              </a:rPr>
              <a:t>образоват</a:t>
            </a:r>
            <a:r>
              <a:rPr lang="ru-RU" sz="1900" dirty="0">
                <a:latin typeface="+mn-lt"/>
              </a:rPr>
              <a:t>. учреждений сред. проф. образования : учеб. пособие для студентов учреждений сред. проф. образования / Т. Ф. Гурова, Л. В. Назаренко. - 3-е изд., </a:t>
            </a:r>
            <a:r>
              <a:rPr lang="ru-RU" sz="1900" dirty="0" err="1">
                <a:latin typeface="+mn-lt"/>
              </a:rPr>
              <a:t>испр</a:t>
            </a:r>
            <a:r>
              <a:rPr lang="ru-RU" sz="1900" dirty="0">
                <a:latin typeface="+mn-lt"/>
              </a:rPr>
              <a:t>. и доп. - Москва : </a:t>
            </a:r>
            <a:r>
              <a:rPr lang="ru-RU" sz="1900" dirty="0" err="1">
                <a:latin typeface="+mn-lt"/>
              </a:rPr>
              <a:t>Юрайт</a:t>
            </a:r>
            <a:r>
              <a:rPr lang="ru-RU" sz="1900" dirty="0">
                <a:latin typeface="+mn-lt"/>
              </a:rPr>
              <a:t>, 2017. - 222 с.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26" name="Picture 2" descr="https://my-bookshop.ru/image/1016912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72" y="1947842"/>
            <a:ext cx="2813902" cy="4258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894118717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l"/>
            <a:r>
              <a:rPr lang="ru-RU" sz="1700" b="1" dirty="0">
                <a:latin typeface="+mn-lt"/>
              </a:rPr>
              <a:t>574(075.8)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М </a:t>
            </a:r>
            <a:r>
              <a:rPr lang="ru-RU" sz="1700" b="1" dirty="0" smtClean="0">
                <a:latin typeface="+mn-lt"/>
              </a:rPr>
              <a:t>425</a:t>
            </a:r>
            <a:br>
              <a:rPr lang="ru-RU" sz="1700" b="1" dirty="0" smtClean="0">
                <a:latin typeface="+mn-lt"/>
              </a:rPr>
            </a:br>
            <a:r>
              <a:rPr lang="ru-RU" sz="1700" b="1" dirty="0" err="1" smtClean="0">
                <a:latin typeface="+mn-lt"/>
              </a:rPr>
              <a:t>Медоуз</a:t>
            </a:r>
            <a:r>
              <a:rPr lang="ru-RU" sz="1700" b="1" dirty="0">
                <a:latin typeface="+mn-lt"/>
              </a:rPr>
              <a:t>, </a:t>
            </a:r>
            <a:r>
              <a:rPr lang="ru-RU" sz="1700" b="1" dirty="0" err="1">
                <a:latin typeface="+mn-lt"/>
              </a:rPr>
              <a:t>Донелла</a:t>
            </a:r>
            <a:r>
              <a:rPr lang="ru-RU" sz="1700" b="1" dirty="0">
                <a:latin typeface="+mn-lt"/>
              </a:rPr>
              <a:t>. Пределы роста. 30 лет </a:t>
            </a:r>
            <a:r>
              <a:rPr lang="ru-RU" sz="1700" b="1" dirty="0" smtClean="0">
                <a:latin typeface="+mn-lt"/>
              </a:rPr>
              <a:t>спустя</a:t>
            </a:r>
            <a:r>
              <a:rPr lang="ru-RU" sz="1700" dirty="0" smtClean="0">
                <a:latin typeface="+mn-lt"/>
              </a:rPr>
              <a:t> </a:t>
            </a:r>
            <a:r>
              <a:rPr lang="ru-RU" sz="1700" dirty="0">
                <a:latin typeface="+mn-lt"/>
              </a:rPr>
              <a:t>: учеб. пособие по дисциплине вузов. компонента для студентов, обучающихся по специальностям 020801 (013100) "Экология", 020802 (013400) "Природопользование" и по направлению 020800 (511100) "Экология и природопользование" / Д. </a:t>
            </a:r>
            <a:r>
              <a:rPr lang="ru-RU" sz="1700" dirty="0" err="1">
                <a:latin typeface="+mn-lt"/>
              </a:rPr>
              <a:t>Медоуз</a:t>
            </a:r>
            <a:r>
              <a:rPr lang="ru-RU" sz="1700" dirty="0">
                <a:latin typeface="+mn-lt"/>
              </a:rPr>
              <a:t>, Й. </a:t>
            </a:r>
            <a:r>
              <a:rPr lang="ru-RU" sz="1700" dirty="0" err="1">
                <a:latin typeface="+mn-lt"/>
              </a:rPr>
              <a:t>Рандерс</a:t>
            </a:r>
            <a:r>
              <a:rPr lang="ru-RU" sz="1700" dirty="0">
                <a:latin typeface="+mn-lt"/>
              </a:rPr>
              <a:t>, Д. </a:t>
            </a:r>
            <a:r>
              <a:rPr lang="ru-RU" sz="1700" dirty="0" err="1">
                <a:latin typeface="+mn-lt"/>
              </a:rPr>
              <a:t>Медоуз</a:t>
            </a:r>
            <a:r>
              <a:rPr lang="ru-RU" sz="1700" dirty="0">
                <a:latin typeface="+mn-lt"/>
              </a:rPr>
              <a:t> ; под ред. Г. А. Ягодина и Н. П. Тарасовой ; пер. с англ. Е. С. Оганесян. - М. : Академкнига, 2008. - 342 с. 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2328"/>
            <a:ext cx="4896544" cy="44690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000" dirty="0" smtClean="0"/>
              <a:t>Это </a:t>
            </a:r>
            <a:r>
              <a:rPr lang="ru-RU" sz="4000" dirty="0"/>
              <a:t>третье издание книги, посвященной эколого-экономическим проблемам современности. Первая книга, </a:t>
            </a:r>
            <a:r>
              <a:rPr lang="ru-RU" sz="4000" dirty="0" smtClean="0"/>
              <a:t>«Пределы роста», </a:t>
            </a:r>
            <a:r>
              <a:rPr lang="ru-RU" sz="4000" dirty="0"/>
              <a:t>вышла в 1972 г. и обрела широкую мировую известность. В последующих изданиях учтены изменения, произошедшие в мире с тех пор, и содержатся уточненные данные и оценки. В книге рассмотрены глобальные проблемы, стоящие перед человечеством, названы глубинные причины происходящих процессов и приведены возможные сценарии развития цивилизации в ближайшие десятилетия.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64" name="Picture 4" descr="http://dmitriyshakoraafteryou.ru/images/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1" y="2272328"/>
            <a:ext cx="2684635" cy="3801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446056563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19698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b="1" dirty="0">
                <a:latin typeface="+mn-lt"/>
              </a:rPr>
              <a:t>631.5/.9(075.8)</a:t>
            </a:r>
            <a:r>
              <a:rPr lang="ru-RU" sz="1900" dirty="0">
                <a:latin typeface="+mn-lt"/>
              </a:rPr>
              <a:t/>
            </a:r>
            <a:br>
              <a:rPr lang="ru-RU" sz="1900" dirty="0">
                <a:latin typeface="+mn-lt"/>
              </a:rPr>
            </a:br>
            <a:r>
              <a:rPr lang="ru-RU" sz="1900" b="1" dirty="0">
                <a:latin typeface="+mn-lt"/>
              </a:rPr>
              <a:t>Э 40</a:t>
            </a:r>
            <a:r>
              <a:rPr lang="ru-RU" sz="1900" b="1" dirty="0" smtClean="0">
                <a:latin typeface="+mn-lt"/>
              </a:rPr>
              <a:t/>
            </a:r>
            <a:br>
              <a:rPr lang="ru-RU" sz="1900" b="1" dirty="0" smtClean="0">
                <a:latin typeface="+mn-lt"/>
              </a:rPr>
            </a:br>
            <a:r>
              <a:rPr lang="ru-RU" sz="1900" b="1" dirty="0" smtClean="0">
                <a:latin typeface="+mn-lt"/>
              </a:rPr>
              <a:t>Экологическое </a:t>
            </a:r>
            <a:r>
              <a:rPr lang="ru-RU" sz="1900" b="1" dirty="0">
                <a:latin typeface="+mn-lt"/>
              </a:rPr>
              <a:t>земледелие с</a:t>
            </a:r>
            <a:r>
              <a:rPr lang="ru-RU" sz="1900" dirty="0">
                <a:latin typeface="+mn-lt"/>
              </a:rPr>
              <a:t> </a:t>
            </a:r>
            <a:r>
              <a:rPr lang="ru-RU" sz="1900" b="1" dirty="0">
                <a:latin typeface="+mn-lt"/>
              </a:rPr>
              <a:t>основами</a:t>
            </a:r>
            <a:r>
              <a:rPr lang="ru-RU" sz="1900" dirty="0">
                <a:latin typeface="+mn-lt"/>
              </a:rPr>
              <a:t> </a:t>
            </a:r>
            <a:r>
              <a:rPr lang="ru-RU" sz="1900" b="1" dirty="0">
                <a:latin typeface="+mn-lt"/>
              </a:rPr>
              <a:t>почвоведения</a:t>
            </a:r>
            <a:r>
              <a:rPr lang="ru-RU" sz="1900" dirty="0">
                <a:latin typeface="+mn-lt"/>
              </a:rPr>
              <a:t> </a:t>
            </a:r>
            <a:r>
              <a:rPr lang="ru-RU" sz="1900" b="1" dirty="0">
                <a:latin typeface="+mn-lt"/>
              </a:rPr>
              <a:t>и </a:t>
            </a:r>
            <a:r>
              <a:rPr lang="ru-RU" sz="1900" b="1" dirty="0" smtClean="0">
                <a:latin typeface="+mn-lt"/>
              </a:rPr>
              <a:t>агрохимии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: учеб. для </a:t>
            </a:r>
            <a:r>
              <a:rPr lang="ru-RU" sz="1900" dirty="0" err="1">
                <a:latin typeface="+mn-lt"/>
              </a:rPr>
              <a:t>подгот</a:t>
            </a:r>
            <a:r>
              <a:rPr lang="ru-RU" sz="1900" dirty="0">
                <a:latin typeface="+mn-lt"/>
              </a:rPr>
              <a:t>. бакалавров по направлению "Технология производства и переработки сельскохозяйственной продукции". - 2-е изд. </a:t>
            </a:r>
            <a:r>
              <a:rPr lang="ru-RU" sz="1900" dirty="0" err="1">
                <a:latin typeface="+mn-lt"/>
              </a:rPr>
              <a:t>испр</a:t>
            </a:r>
            <a:r>
              <a:rPr lang="ru-RU" sz="1900" dirty="0">
                <a:latin typeface="+mn-lt"/>
              </a:rPr>
              <a:t>. - Санкт-Петербург ; Москва ; Краснодар : Лань, 2014. - 217 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4906888" cy="4706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В учебнике изложены понятия о факторах почвообразования, составе, свойствах и режимах почв. Дана характеристика сорных растений и мер борьбы с ними, освещены вопросы построения севооборотов и механической обработки почвы, рассмотрены экономические и экологические аспекты применения удобрений, комплекса мероприятий по защите почв в районах проявления водной и ветровой эрозии, анализируются системы земледелия и дана подробная характеристика их основных звеньев.</a:t>
            </a:r>
            <a:br>
              <a:rPr lang="ru-RU" sz="1600" dirty="0"/>
            </a:br>
            <a:r>
              <a:rPr lang="ru-RU" sz="1600" dirty="0"/>
              <a:t>Даны общие понятия об экологически безопасных технологиях производства продукции растениеводства и безотходных технологиях замкнутого цикла.</a:t>
            </a:r>
            <a:br>
              <a:rPr lang="ru-RU" sz="1600" dirty="0"/>
            </a:br>
            <a:r>
              <a:rPr lang="ru-RU" sz="1600" dirty="0"/>
              <a:t>Предназначено для студентов аграрных вузов, обучающихся по направлению подготовки </a:t>
            </a:r>
            <a:r>
              <a:rPr lang="ru-RU" sz="1600" dirty="0" smtClean="0"/>
              <a:t>«Технология </a:t>
            </a:r>
            <a:r>
              <a:rPr lang="ru-RU" sz="1600" dirty="0"/>
              <a:t>производства и переработки сельскохозяйственной </a:t>
            </a:r>
            <a:r>
              <a:rPr lang="ru-RU" sz="1600" dirty="0" smtClean="0"/>
              <a:t>продукции».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4034" name="Picture 2" descr="https://lanbook.com/upload/iblock/796/796518b44e8a0a14015d8fc00a995e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4" y="1588150"/>
            <a:ext cx="2964329" cy="4521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12184262"/>
      </p:ext>
    </p:extLst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3" y="1989"/>
            <a:ext cx="9143999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b="1" dirty="0">
                <a:latin typeface="+mn-lt"/>
              </a:rPr>
              <a:t>821.161.1</a:t>
            </a:r>
            <a:br>
              <a:rPr lang="ru-RU" sz="1700" b="1" dirty="0">
                <a:latin typeface="+mn-lt"/>
              </a:rPr>
            </a:br>
            <a:r>
              <a:rPr lang="ru-RU" sz="1700" b="1" dirty="0">
                <a:latin typeface="+mn-lt"/>
              </a:rPr>
              <a:t>З-93</a:t>
            </a:r>
            <a:r>
              <a:rPr lang="ru-RU" sz="1700" b="1" dirty="0" smtClean="0">
                <a:latin typeface="+mn-lt"/>
              </a:rPr>
              <a:t> </a:t>
            </a:r>
            <a:br>
              <a:rPr lang="ru-RU" sz="1700" b="1" dirty="0" smtClean="0">
                <a:latin typeface="+mn-lt"/>
              </a:rPr>
            </a:br>
            <a:r>
              <a:rPr lang="ru-RU" sz="1700" b="1" dirty="0" smtClean="0">
                <a:latin typeface="+mn-lt"/>
              </a:rPr>
              <a:t>Зуев</a:t>
            </a:r>
            <a:r>
              <a:rPr lang="ru-RU" sz="1700" b="1" dirty="0">
                <a:latin typeface="+mn-lt"/>
              </a:rPr>
              <a:t>, В. П. </a:t>
            </a:r>
            <a:r>
              <a:rPr lang="ru-RU" sz="1700" b="1" dirty="0" err="1" smtClean="0">
                <a:latin typeface="+mn-lt"/>
              </a:rPr>
              <a:t>Аральский</a:t>
            </a:r>
            <a:r>
              <a:rPr lang="ru-RU" sz="1700" b="1" dirty="0" smtClean="0">
                <a:latin typeface="+mn-lt"/>
              </a:rPr>
              <a:t> </a:t>
            </a:r>
            <a:r>
              <a:rPr lang="ru-RU" sz="1700" b="1" dirty="0">
                <a:latin typeface="+mn-lt"/>
              </a:rPr>
              <a:t>тупик </a:t>
            </a:r>
            <a:r>
              <a:rPr lang="ru-RU" sz="1700" dirty="0">
                <a:latin typeface="+mn-lt"/>
              </a:rPr>
              <a:t> </a:t>
            </a:r>
            <a:r>
              <a:rPr lang="ru-RU" sz="1700" dirty="0" smtClean="0">
                <a:latin typeface="+mn-lt"/>
              </a:rPr>
              <a:t>/ </a:t>
            </a:r>
            <a:r>
              <a:rPr lang="ru-RU" sz="1700" dirty="0">
                <a:latin typeface="+mn-lt"/>
              </a:rPr>
              <a:t>Виктор Зуев. - Москва : Алгоритм, 2018. - 239 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Исчезновение Аральского моря – одна из крупнейших мировых экологических катастроф. Автор Виктор Зуев провёл собственное расследование, которое достоверно и полно раскрывает непростые вопросы:</a:t>
            </a:r>
            <a:br>
              <a:rPr lang="ru-RU" sz="1600" dirty="0"/>
            </a:br>
            <a:r>
              <a:rPr lang="ru-RU" sz="1600" dirty="0"/>
              <a:t>- что именно произошло в Приаралье?</a:t>
            </a:r>
            <a:br>
              <a:rPr lang="ru-RU" sz="1600" dirty="0"/>
            </a:br>
            <a:r>
              <a:rPr lang="ru-RU" sz="1600" dirty="0"/>
              <a:t>- почему некогда третье по величине бессточное озеро планеты высохло до такой степени, что превратилось в так называемые Большой Арал и Малый, и чем это грозит?</a:t>
            </a:r>
            <a:br>
              <a:rPr lang="ru-RU" sz="1600" dirty="0"/>
            </a:br>
            <a:r>
              <a:rPr lang="ru-RU" sz="1600" dirty="0"/>
              <a:t>- какую роль во всем этом сыграли политики?</a:t>
            </a:r>
            <a:br>
              <a:rPr lang="ru-RU" sz="1600" dirty="0"/>
            </a:br>
            <a:r>
              <a:rPr lang="ru-RU" sz="1600" dirty="0"/>
              <a:t>- при чем здесь исламский фундаментализм и практика "развитого" социализма?</a:t>
            </a:r>
            <a:br>
              <a:rPr lang="ru-RU" sz="1600" dirty="0"/>
            </a:br>
            <a:r>
              <a:rPr lang="ru-RU" sz="1600" dirty="0"/>
              <a:t>- какова природа таинственных НЛО над </a:t>
            </a:r>
            <a:r>
              <a:rPr lang="ru-RU" sz="1600" dirty="0" err="1"/>
              <a:t>Барсакельмесом</a:t>
            </a:r>
            <a:r>
              <a:rPr lang="ru-RU" sz="1600" dirty="0"/>
              <a:t> и кто за кем наблюдает?</a:t>
            </a:r>
            <a:br>
              <a:rPr lang="ru-RU" sz="1600" dirty="0"/>
            </a:br>
            <a:r>
              <a:rPr lang="ru-RU" sz="1600" dirty="0"/>
              <a:t>- можно ли спасти Арал?</a:t>
            </a:r>
            <a:br>
              <a:rPr lang="ru-RU" sz="1600" dirty="0"/>
            </a:br>
            <a:r>
              <a:rPr lang="ru-RU" sz="1600" dirty="0" smtClean="0"/>
              <a:t>«</a:t>
            </a:r>
            <a:r>
              <a:rPr lang="ru-RU" sz="1600" dirty="0" err="1" smtClean="0"/>
              <a:t>Аральский</a:t>
            </a:r>
            <a:r>
              <a:rPr lang="ru-RU" sz="1600" dirty="0" smtClean="0"/>
              <a:t> тупик» – </a:t>
            </a:r>
            <a:r>
              <a:rPr lang="ru-RU" sz="1600" dirty="0"/>
              <a:t>е</a:t>
            </a:r>
            <a:r>
              <a:rPr lang="ru-RU" sz="1600" dirty="0" smtClean="0"/>
              <a:t>динственная </a:t>
            </a:r>
            <a:r>
              <a:rPr lang="ru-RU" sz="1600" dirty="0"/>
              <a:t>в мире внятная книга по проблеме Арала - содержит ответы на все эти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6" name="Picture 4" descr="Виктор Зуев - Аральский тупик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905479" cy="4637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310608595"/>
      </p:ext>
    </p:extLst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b="1" dirty="0">
                <a:latin typeface="+mn-lt"/>
              </a:rPr>
              <a:t>502/504(031)</a:t>
            </a:r>
            <a:br>
              <a:rPr lang="ru-RU" sz="1900" b="1" dirty="0">
                <a:latin typeface="+mn-lt"/>
              </a:rPr>
            </a:br>
            <a:r>
              <a:rPr lang="ru-RU" sz="1900" b="1" dirty="0">
                <a:latin typeface="+mn-lt"/>
              </a:rPr>
              <a:t>Э 40</a:t>
            </a:r>
            <a:br>
              <a:rPr lang="ru-RU" sz="1900" b="1" dirty="0">
                <a:latin typeface="+mn-lt"/>
              </a:rPr>
            </a:br>
            <a:r>
              <a:rPr lang="ru-RU" sz="1900" b="1" dirty="0">
                <a:latin typeface="+mn-lt"/>
              </a:rPr>
              <a:t>Экологическая энциклопедия </a:t>
            </a:r>
            <a:r>
              <a:rPr lang="ru-RU" sz="1900" b="1" dirty="0" smtClean="0">
                <a:latin typeface="+mn-lt"/>
              </a:rPr>
              <a:t>: </a:t>
            </a:r>
            <a:r>
              <a:rPr lang="ru-RU" sz="1900" b="1" dirty="0">
                <a:latin typeface="+mn-lt"/>
              </a:rPr>
              <a:t>в 6 т. </a:t>
            </a:r>
            <a:r>
              <a:rPr lang="ru-RU" sz="1900" dirty="0">
                <a:latin typeface="+mn-lt"/>
              </a:rPr>
              <a:t>/ </a:t>
            </a:r>
            <a:r>
              <a:rPr lang="ru-RU" sz="1900" dirty="0" err="1">
                <a:latin typeface="+mn-lt"/>
              </a:rPr>
              <a:t>редкол</a:t>
            </a:r>
            <a:r>
              <a:rPr lang="ru-RU" sz="1900" dirty="0">
                <a:latin typeface="+mn-lt"/>
              </a:rPr>
              <a:t>.: гл. ред. В. И. Данилов-</a:t>
            </a:r>
            <a:r>
              <a:rPr lang="ru-RU" sz="1900" dirty="0" err="1">
                <a:latin typeface="+mn-lt"/>
              </a:rPr>
              <a:t>Данильян</a:t>
            </a:r>
            <a:r>
              <a:rPr lang="ru-RU" sz="1900" dirty="0">
                <a:latin typeface="+mn-lt"/>
              </a:rPr>
              <a:t> [и др.]. - Москва : </a:t>
            </a:r>
            <a:r>
              <a:rPr lang="ru-RU" sz="1900" dirty="0" smtClean="0">
                <a:latin typeface="+mn-lt"/>
              </a:rPr>
              <a:t>Энциклопедия. Т</a:t>
            </a:r>
            <a:r>
              <a:rPr lang="ru-RU" sz="1900" dirty="0">
                <a:latin typeface="+mn-lt"/>
              </a:rPr>
              <a:t>. 1 : А - Г / авт.-сост. К. С. Лосев. - 2017. - 407 с.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Экологическая энциклопедия в 6 томах впервые в мире представляет широкий спектр терминов и понятий экологической науки и сопредельных с ней отраслей знания, имеющих прямое или косвенное отношение к проблемам окружающей среды и экологической безопасности. Содержит свыше 15 тыс. статей, представленных в алфавитном порядке и имеющих английские эквиваленты названий. Предназначена для специалистов-экологов, а также широкого круга читателей, интересующихся данной проблематикой.</a:t>
            </a:r>
          </a:p>
        </p:txBody>
      </p:sp>
      <p:pic>
        <p:nvPicPr>
          <p:cNvPr id="43010" name="Picture 2" descr="http://www.life-nature.ru/images/books/2013/04/11/18/50/19878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74" y="1679167"/>
            <a:ext cx="4172953" cy="4172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86382829"/>
      </p:ext>
    </p:extLst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b="1" dirty="0"/>
              <a:t>005:504](075.8)</a:t>
            </a:r>
            <a:br>
              <a:rPr lang="ru-RU" sz="1900" b="1" dirty="0"/>
            </a:br>
            <a:r>
              <a:rPr lang="ru-RU" sz="1900" b="1" dirty="0"/>
              <a:t>Ч-498</a:t>
            </a:r>
            <a:br>
              <a:rPr lang="ru-RU" sz="1900" b="1" dirty="0"/>
            </a:br>
            <a:r>
              <a:rPr lang="ru-RU" sz="1900" b="1" dirty="0"/>
              <a:t>Черняховский, Э. Р. Управление экологической безопасностью</a:t>
            </a:r>
            <a:r>
              <a:rPr lang="ru-RU" sz="1900" dirty="0"/>
              <a:t> </a:t>
            </a:r>
            <a:r>
              <a:rPr lang="ru-RU" sz="1900" dirty="0" smtClean="0"/>
              <a:t>: </a:t>
            </a:r>
            <a:r>
              <a:rPr lang="ru-RU" sz="1900" dirty="0"/>
              <a:t>учеб.-</a:t>
            </a:r>
            <a:r>
              <a:rPr lang="ru-RU" sz="1900" dirty="0" err="1"/>
              <a:t>практ</a:t>
            </a:r>
            <a:r>
              <a:rPr lang="ru-RU" sz="1900" dirty="0"/>
              <a:t>. пособие / Э. Р. Черняховский. - М. : Альфа-Пресс, 2007. - 247 с.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Изложены организационные и экономические аспекты управления экологической безопасностью, позволяющие эффективно использовать их при разработке и реализации управляющих решений в организациях, территориальных и социально-экономических системах, обусловленными негативным техногенным воздействием, природными катаклизмами, аварийными и чрезвычайными ситуациями.</a:t>
            </a:r>
            <a:br>
              <a:rPr lang="ru-RU" sz="1600" dirty="0"/>
            </a:br>
            <a:r>
              <a:rPr lang="ru-RU" sz="1600" dirty="0"/>
              <a:t>Для аспирантов и преподавателей вузов, научных работников, специалистов государственных учреждений и местного самоуправления, контрольно-надзорных органов, осуществляющих деятельность в области охраны окружающей среды, экологической безопасности и обращения с отходами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6082" name="Picture 2" descr="Эрнест Черняховский - Управление экологической безопасностью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89652" cy="4837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550223"/>
            <a:ext cx="403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Аннотация издательства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62138958"/>
      </p:ext>
    </p:extLst>
  </p:cSld>
  <p:clrMapOvr>
    <a:masterClrMapping/>
  </p:clrMapOvr>
  <p:transition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zen_doc/60857/pub_5dc54f6ab477bf00acd19d6e_5dc54f983642b600ae35dcf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6461419"/>
            <a:ext cx="4211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https://yandex.ru/images/search?pos=57&amp;p=1&amp;img_url=https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03952593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Экологическая культура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общечеловеческой культуры, система социальных отношений, общественных и индивидуальных морально-этических норм, взглядов, установок и ценностей, касающихся взаимоотношения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33692800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4040188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Эрнст Генрих Геккель</a:t>
            </a:r>
          </a:p>
          <a:p>
            <a:pPr marL="0" indent="0" algn="ctr">
              <a:buNone/>
            </a:pPr>
            <a:r>
              <a:rPr lang="ru-RU" b="1" dirty="0" smtClean="0"/>
              <a:t>(1834 – 1919 гг.)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своем труде «Всеобщая морфология» (1866) </a:t>
            </a:r>
            <a:r>
              <a:rPr lang="ru-RU" b="1" dirty="0"/>
              <a:t>Э. Геккель</a:t>
            </a:r>
            <a:r>
              <a:rPr lang="ru-RU" dirty="0"/>
              <a:t> дал такое определение этой отрасли науки: </a:t>
            </a:r>
            <a:r>
              <a:rPr lang="ru-RU" i="1" dirty="0"/>
              <a:t>«</a:t>
            </a:r>
            <a:r>
              <a:rPr lang="ru-RU" b="1" i="1" dirty="0" smtClean="0"/>
              <a:t>Экология</a:t>
            </a:r>
            <a:r>
              <a:rPr lang="ru-RU" i="1" dirty="0"/>
              <a:t> </a:t>
            </a:r>
            <a:r>
              <a:rPr lang="ru-RU" i="1" dirty="0" smtClean="0"/>
              <a:t>– это </a:t>
            </a:r>
            <a:r>
              <a:rPr lang="ru-RU" i="1" dirty="0"/>
              <a:t>познание экономики природы, одновременное исследование взаимоотношений всего живого с органическими и неорганическими компонентами среды, включая непременно неантагонистические и антагонистические взаимоотношения животных и растений, контактирующих друг с другом.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/>
              <a:t>Одним словом, </a:t>
            </a:r>
            <a:r>
              <a:rPr lang="ru-RU" sz="2200" b="1" i="1" dirty="0" smtClean="0"/>
              <a:t>экология</a:t>
            </a:r>
            <a:r>
              <a:rPr lang="ru-RU" sz="2200" i="1" dirty="0" smtClean="0"/>
              <a:t> – </a:t>
            </a:r>
            <a:r>
              <a:rPr lang="ru-RU" sz="2200" b="1" i="1" dirty="0" smtClean="0"/>
              <a:t>наука</a:t>
            </a:r>
            <a:r>
              <a:rPr lang="ru-RU" sz="2200" b="1" i="1" dirty="0"/>
              <a:t>, изучающая все сложные взаимосвязи и взаимоотношения в природе, рассматриваемые Дарвином как условия борьбы за существование» </a:t>
            </a:r>
          </a:p>
          <a:p>
            <a:endParaRPr lang="ru-RU" dirty="0"/>
          </a:p>
        </p:txBody>
      </p:sp>
      <p:pic>
        <p:nvPicPr>
          <p:cNvPr id="1026" name="Picture 2" descr="http://dinozavrikus.ru/wp-content/uploads/2018/11/%D0%93%D0%B5%D0%BA%D0%BA%D0%B5%D0%BB%D1%8C-%D0%AD%D1%80%D0%BD%D1%81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695790" cy="2597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7911" y="3248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https://yandex.ru/images/search?pos=7&amp;from=tabbar&amp;img_url=http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8577913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787208" cy="4569371"/>
          </a:xfrm>
        </p:spPr>
        <p:txBody>
          <a:bodyPr/>
          <a:lstStyle/>
          <a:p>
            <a:pPr algn="ctr"/>
            <a:r>
              <a:rPr lang="ru-RU" dirty="0"/>
              <a:t>Первоначально экология не выделялась как отдельная дисциплина. Она была разделом биологии примерно до середины 19 </a:t>
            </a:r>
            <a:r>
              <a:rPr lang="ru-RU" dirty="0" smtClean="0"/>
              <a:t>века.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стыке 19 – 20 вв. экологию выделили как самостоятельную науку. </a:t>
            </a:r>
          </a:p>
        </p:txBody>
      </p:sp>
    </p:spTree>
    <p:extLst>
      <p:ext uri="{BB962C8B-B14F-4D97-AF65-F5344CB8AC3E}">
        <p14:creationId xmlns="" xmlns:p14="http://schemas.microsoft.com/office/powerpoint/2010/main" val="44926258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Периоды развития экологии: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До </a:t>
            </a:r>
            <a:r>
              <a:rPr lang="ru-RU" dirty="0"/>
              <a:t>1866г. – отсутствие понятийного аппарата. </a:t>
            </a: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1866 по 1935гг. – формирование факториальной </a:t>
            </a:r>
            <a:r>
              <a:rPr lang="ru-RU" dirty="0" smtClean="0"/>
              <a:t>экологии.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1936 – начало 70-х гг. 20 века – период </a:t>
            </a:r>
            <a:r>
              <a:rPr lang="ru-RU" dirty="0" err="1"/>
              <a:t>синэкологических</a:t>
            </a:r>
            <a:r>
              <a:rPr lang="ru-RU" dirty="0"/>
              <a:t> исследований (изучается взаимоотношение популяций в экосистемах).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Начало </a:t>
            </a:r>
            <a:r>
              <a:rPr lang="ru-RU" dirty="0"/>
              <a:t>70-х гг. 20в. – середина 80-х гг. 20 в. – все тезисы третьего периода пересмотрены и выведены антитезисы.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Середина </a:t>
            </a:r>
            <a:r>
              <a:rPr lang="ru-RU" dirty="0"/>
              <a:t>80-х гг. – становление истинного системного подхода к изучению экологических объектов.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416452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258816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b="1" dirty="0"/>
              <a:t>Аристотель </a:t>
            </a:r>
            <a:endParaRPr lang="ru-RU" sz="2300" b="1" dirty="0" smtClean="0"/>
          </a:p>
          <a:p>
            <a:pPr marL="0" indent="0" algn="ctr">
              <a:buNone/>
            </a:pPr>
            <a:r>
              <a:rPr lang="ru-RU" sz="2300" b="1" dirty="0" smtClean="0"/>
              <a:t>(</a:t>
            </a:r>
            <a:r>
              <a:rPr lang="ru-RU" sz="2300" b="1" dirty="0"/>
              <a:t>384 до н.э.) </a:t>
            </a:r>
            <a:endParaRPr lang="ru-RU" sz="2300" b="1" dirty="0" smtClean="0"/>
          </a:p>
          <a:p>
            <a:pPr marL="0" indent="0" algn="ctr">
              <a:buNone/>
            </a:pPr>
            <a:r>
              <a:rPr lang="ru-RU" sz="2300" dirty="0" smtClean="0"/>
              <a:t>Древнегреческий </a:t>
            </a:r>
            <a:r>
              <a:rPr lang="ru-RU" sz="2300" dirty="0"/>
              <a:t>философ и учёный. Ученик Платона. С 343 до н. </a:t>
            </a:r>
            <a:r>
              <a:rPr lang="ru-RU" sz="2300" dirty="0" smtClean="0"/>
              <a:t>э. – воспитатель </a:t>
            </a:r>
            <a:r>
              <a:rPr lang="ru-RU" sz="2300" dirty="0"/>
              <a:t>Александра Македонского. В 335 до н. э. основал </a:t>
            </a:r>
            <a:r>
              <a:rPr lang="ru-RU" sz="2300" dirty="0" err="1"/>
              <a:t>Ликей</a:t>
            </a:r>
            <a:r>
              <a:rPr lang="ru-RU" sz="2300" dirty="0"/>
              <a:t>. Создал понятийный аппарат, который до сих пор пронизывает философский лексикон. </a:t>
            </a:r>
            <a:r>
              <a:rPr lang="ru-RU" sz="2300" dirty="0" smtClean="0"/>
              <a:t>Его взгляды на физическую сторону мира было всецело принято называть схоластикой, сформировавшей мировоззренческую платформу этого учения. </a:t>
            </a:r>
            <a:endParaRPr lang="ru-RU" sz="23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8064" y="5301208"/>
            <a:ext cx="3554694" cy="12241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Аристотель впервые классифицирует животных по образу жизни и способу питания. </a:t>
            </a:r>
          </a:p>
        </p:txBody>
      </p:sp>
      <p:pic>
        <p:nvPicPr>
          <p:cNvPr id="2050" name="Picture 2" descr="https://decem.info/wp-content/uploads/Arist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52425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2181" y="46040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https://yandex.ru/images/search?pos=4&amp;from=tabbar&amp;img_url=https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141306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49936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"/>
            <a:ext cx="9144000" cy="686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520940"/>
            <a:ext cx="4042792" cy="58560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Гиппократ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(около </a:t>
            </a:r>
            <a:r>
              <a:rPr lang="ru-RU" b="1" dirty="0"/>
              <a:t>460 до н.э. – около 370 года до н. э</a:t>
            </a:r>
            <a:r>
              <a:rPr lang="ru-RU" b="1" dirty="0" smtClean="0"/>
              <a:t>.)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Древнегреческий врач, «отец медицины», которая выделилась из философии в отдельную науку. </a:t>
            </a:r>
            <a:r>
              <a:rPr lang="ru-RU" b="1" dirty="0"/>
              <a:t>Гиппократ высказал идею о влиянии факторов среды на здоровье человека. </a:t>
            </a:r>
          </a:p>
        </p:txBody>
      </p:sp>
      <p:sp>
        <p:nvSpPr>
          <p:cNvPr id="4" name="AutoShape 6" descr="https://images.artimin.com/i-f/700/1400/1:1/3505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images.artimin.com/i-f/700/1400/1:1/3505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antique-copy.com/images/joomlakassa/60_Hippocrates_04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2" y="320675"/>
            <a:ext cx="3888432" cy="5856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853" y="6211373"/>
            <a:ext cx="4263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https://yandex.ru/images/search?p=1&amp;text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1106623"/>
      </p:ext>
    </p:extLst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1909</Words>
  <Application>Microsoft Office PowerPoint</Application>
  <PresentationFormat>Экран (4:3)</PresentationFormat>
  <Paragraphs>165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Экологическая культура и информация в интересах устойчивого развития</vt:lpstr>
      <vt:lpstr>Слайд 2</vt:lpstr>
      <vt:lpstr>Слайд 3</vt:lpstr>
      <vt:lpstr>Слайд 4</vt:lpstr>
      <vt:lpstr>Слайд 5</vt:lpstr>
      <vt:lpstr>Слайд 6</vt:lpstr>
      <vt:lpstr>Периоды развития экологии: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1942г. - В.Н. Сукачев предложил термин «биогеоценоз».</vt:lpstr>
      <vt:lpstr>В. И. Вернандский создал учение о ноосфере – сфере разума.</vt:lpstr>
      <vt:lpstr>Слайд 27</vt:lpstr>
      <vt:lpstr>Слайд 28</vt:lpstr>
      <vt:lpstr>Литература из фонда библиотеки:</vt:lpstr>
      <vt:lpstr> 574(075.32) Г 955 Гурова, Т. Ф. Основы экологии и рационального природопользования : учеб. и практикум для СПО : учеб. и практикум для студентов образоват. учреждений сред. проф. образования : учеб. пособие для студентов учреждений сред. проф. образования / Т. Ф. Гурова, Л. В. Назаренко. - 3-е изд., испр. и доп. - Москва : Юрайт, 2017. - 222 с.  </vt:lpstr>
      <vt:lpstr>574(075.8) М 425 Медоуз, Донелла. Пределы роста. 30 лет спустя : учеб. пособие по дисциплине вузов. компонента для студентов, обучающихся по специальностям 020801 (013100) "Экология", 020802 (013400) "Природопользование" и по направлению 020800 (511100) "Экология и природопользование" / Д. Медоуз, Й. Рандерс, Д. Медоуз ; под ред. Г. А. Ягодина и Н. П. Тарасовой ; пер. с англ. Е. С. Оганесян. - М. : Академкнига, 2008. - 342 с.  </vt:lpstr>
      <vt:lpstr>631.5/.9(075.8) Э 40 Экологическое земледелие с основами почвоведения и агрохимии : учеб. для подгот. бакалавров по направлению "Технология производства и переработки сельскохозяйственной продукции". - 2-е изд. испр. - Санкт-Петербург ; Москва ; Краснодар : Лань, 2014. - 217 с. </vt:lpstr>
      <vt:lpstr>821.161.1 З-93  Зуев, В. П. Аральский тупик  / Виктор Зуев. - Москва : Алгоритм, 2018. - 239 с. </vt:lpstr>
      <vt:lpstr>502/504(031) Э 40 Экологическая энциклопедия : в 6 т. / редкол.: гл. ред. В. И. Данилов-Данильян [и др.]. - Москва : Энциклопедия. Т. 1 : А - Г / авт.-сост. К. С. Лосев. - 2017. - 407 с.  </vt:lpstr>
      <vt:lpstr>005:504](075.8) Ч-498 Черняховский, Э. Р. Управление экологической безопасностью : учеб.-практ. пособие / Э. Р. Черняховский. - М. : Альфа-Пресс, 2007. - 247 с.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Denis</cp:lastModifiedBy>
  <cp:revision>75</cp:revision>
  <dcterms:created xsi:type="dcterms:W3CDTF">2020-04-12T17:06:04Z</dcterms:created>
  <dcterms:modified xsi:type="dcterms:W3CDTF">2020-04-21T14:12:55Z</dcterms:modified>
</cp:coreProperties>
</file>