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303" r:id="rId5"/>
    <p:sldId id="294" r:id="rId6"/>
    <p:sldId id="263" r:id="rId7"/>
    <p:sldId id="285" r:id="rId8"/>
    <p:sldId id="301" r:id="rId9"/>
    <p:sldId id="288" r:id="rId10"/>
    <p:sldId id="264" r:id="rId11"/>
    <p:sldId id="265" r:id="rId12"/>
    <p:sldId id="290" r:id="rId13"/>
    <p:sldId id="311" r:id="rId14"/>
    <p:sldId id="287" r:id="rId15"/>
    <p:sldId id="266" r:id="rId16"/>
    <p:sldId id="279" r:id="rId17"/>
    <p:sldId id="291" r:id="rId18"/>
    <p:sldId id="299" r:id="rId19"/>
    <p:sldId id="269" r:id="rId20"/>
    <p:sldId id="310" r:id="rId21"/>
    <p:sldId id="309" r:id="rId22"/>
    <p:sldId id="304" r:id="rId23"/>
    <p:sldId id="314" r:id="rId24"/>
    <p:sldId id="282" r:id="rId25"/>
    <p:sldId id="286" r:id="rId26"/>
    <p:sldId id="284" r:id="rId27"/>
    <p:sldId id="306" r:id="rId28"/>
    <p:sldId id="273" r:id="rId29"/>
    <p:sldId id="293" r:id="rId30"/>
    <p:sldId id="283" r:id="rId31"/>
    <p:sldId id="281" r:id="rId32"/>
    <p:sldId id="307" r:id="rId33"/>
    <p:sldId id="280" r:id="rId34"/>
    <p:sldId id="297" r:id="rId35"/>
    <p:sldId id="295" r:id="rId36"/>
    <p:sldId id="312" r:id="rId37"/>
    <p:sldId id="278" r:id="rId38"/>
    <p:sldId id="31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C5024-DDE4-4B4B-B226-B3A5820EF002}" v="1130" dt="2020-04-17T16:18:31.341"/>
    <p1510:client id="{0C53A9C4-BA94-46BE-A51F-002801E5BF04}" v="99" dt="2020-04-19T08:16:13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80" d="100"/>
          <a:sy n="80" d="100"/>
        </p:scale>
        <p:origin x="-150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0EB187-900F-4AF5-813B-101456D9F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трава, здание, больш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EEB2419-5C95-495B-9B4E-491E0E297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l="5680" r="13874" b="-1"/>
          <a:stretch/>
        </p:blipFill>
        <p:spPr>
          <a:xfrm>
            <a:off x="20" y="0"/>
            <a:ext cx="1219198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70873" y="1546141"/>
            <a:ext cx="6897171" cy="4457696"/>
          </a:xfrm>
        </p:spPr>
        <p:txBody>
          <a:bodyPr anchor="ctr">
            <a:normAutofit/>
          </a:bodyPr>
          <a:lstStyle/>
          <a:p>
            <a:r>
              <a:rPr lang="ru-RU" sz="8000" b="1" dirty="0">
                <a:solidFill>
                  <a:srgbClr val="FFFFFF"/>
                </a:solidFill>
                <a:latin typeface="Times New Roman"/>
                <a:cs typeface="Times New Roman"/>
              </a:rPr>
              <a:t>Длинная тень Чернобыля</a:t>
            </a:r>
            <a:endParaRPr lang="ru-RU" sz="80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ru-RU" sz="8000" dirty="0">
              <a:solidFill>
                <a:srgbClr val="FFFFFF"/>
              </a:solidFill>
              <a:latin typeface="Times New Roman"/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800" dirty="0">
                <a:solidFill>
                  <a:srgbClr val="FFFFFF"/>
                </a:solidFill>
                <a:latin typeface="Times New Roman"/>
                <a:cs typeface="Calibri"/>
              </a:rPr>
              <a:t>Виртуальная 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cs typeface="Calibri"/>
              </a:rPr>
              <a:t>выставка литературы</a:t>
            </a:r>
          </a:p>
          <a:p>
            <a:pPr algn="r">
              <a:lnSpc>
                <a:spcPct val="100000"/>
              </a:lnSpc>
            </a:pPr>
            <a:r>
              <a:rPr lang="ru-RU" sz="2800" dirty="0">
                <a:solidFill>
                  <a:srgbClr val="FFFFFF"/>
                </a:solidFill>
                <a:latin typeface="Times New Roman"/>
                <a:cs typeface="Calibri"/>
              </a:rPr>
              <a:t> </a:t>
            </a:r>
            <a:endParaRPr lang="ru-RU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24D17C8-E9C2-48A4-AA36-D7048A6CCC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16632"/>
            <a:ext cx="10701124" cy="1201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бюджетное учреждение культуры </a:t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Республики Крым</a:t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«Крымская республиканская универсальная научная  библиотека им. И. Я. Франко»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5D0F7C-6BAF-4208-811A-CBDAB727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7" y="249382"/>
            <a:ext cx="11281559" cy="131408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ea typeface="+mj-lt"/>
                <a:cs typeface="+mj-lt"/>
              </a:rPr>
              <a:t>Одинец, М. С. Чернобыль: дни испытаний</a:t>
            </a:r>
            <a:r>
              <a:rPr lang="ru-RU" sz="2800" dirty="0">
                <a:latin typeface="Times New Roman"/>
                <a:ea typeface="+mj-lt"/>
                <a:cs typeface="+mj-lt"/>
              </a:rPr>
              <a:t> / М. С. Одинец. – Москва : Юридическая литература, 1988.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144 с. </a:t>
            </a:r>
            <a:endParaRPr lang="ru-RU" sz="2800" dirty="0">
              <a:cs typeface="Calibri Light"/>
            </a:endParaRPr>
          </a:p>
        </p:txBody>
      </p:sp>
      <p:pic>
        <p:nvPicPr>
          <p:cNvPr id="4" name="Рисунок 4" descr="Изображение выглядит как текст, газета, зна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D1F9633-E946-4063-9EBA-3AB8ADACA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137" y="1742640"/>
            <a:ext cx="2922198" cy="45360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FDCEC9-DAF6-46AD-8A85-958D9C58AB27}"/>
              </a:ext>
            </a:extLst>
          </p:cNvPr>
          <p:cNvSpPr txBox="1"/>
          <p:nvPr/>
        </p:nvSpPr>
        <p:spPr>
          <a:xfrm>
            <a:off x="4333075" y="1943931"/>
            <a:ext cx="741558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/>
                <a:ea typeface="+mn-lt"/>
                <a:cs typeface="+mn-lt"/>
              </a:rPr>
              <a:t>В основу книги положены очерки и репортажи корреспондента «Правды» с места событий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/>
                <a:ea typeface="+mn-lt"/>
                <a:cs typeface="+mn-lt"/>
              </a:rPr>
              <a:t>Чернобыльской АЭС. В них рассказывается о мужестве и героизме тех, кто принял на себя жар пламени и смертоносное дыхание реактора. При этом уделяется особое внимание пожарникам, работникам органов внутренних дел и других правоохранительных органов. 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Аннотация издательства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283EE-F679-4D64-9564-6328418D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278861"/>
            <a:ext cx="10616895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ea typeface="+mj-lt"/>
                <a:cs typeface="+mj-lt"/>
              </a:rPr>
              <a:t>Солдаты Чернобыля : сборник статей </a:t>
            </a:r>
            <a:r>
              <a:rPr lang="ru-RU" sz="2800" dirty="0">
                <a:latin typeface="Times New Roman"/>
                <a:ea typeface="+mj-lt"/>
                <a:cs typeface="+mj-lt"/>
              </a:rPr>
              <a:t>/ составитель В. Г. Шкода.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Москва: Воениздат, 1989.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159 с.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игр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4A8E9D1-B3D1-4F11-9F7B-8B8EE4D03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3823" y="1695256"/>
            <a:ext cx="2948774" cy="46695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740B01-C119-4644-B79B-0788BB66247E}"/>
              </a:ext>
            </a:extLst>
          </p:cNvPr>
          <p:cNvSpPr txBox="1"/>
          <p:nvPr/>
        </p:nvSpPr>
        <p:spPr>
          <a:xfrm>
            <a:off x="4168238" y="2237117"/>
            <a:ext cx="741020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/>
                <a:ea typeface="+mn-lt"/>
                <a:cs typeface="+mn-lt"/>
              </a:rPr>
              <a:t>В сборник вошли очерки и стихи о мужестве и героизме советских воинов, о тех, кто первым принял на себя смертельное дыхание реактора.</a:t>
            </a:r>
            <a:endParaRPr lang="ru-RU" sz="2400" dirty="0">
              <a:latin typeface="Times New Roman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Аннотация издательства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417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283EE-F679-4D64-9564-6328418D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84" y="207610"/>
            <a:ext cx="10812129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Тараканов, Н. Д. Две трагедии XX века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документальные повести / Н.Д. Тараканов. – Москва: Советский писатель, 1992. – 432 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8658" y="2144209"/>
            <a:ext cx="756854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книга – напоминание о двух величайших трагедиях: взрыве ядерного реактора на Чернобыльской АЭС и землетрясении в Армении.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Записки их участника кандидата технических наук генерал-майора Н.Д. Тараканова отличает фактическая достоверность, глубокое понимание событий, боль за настоящее и будущее человечества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986" name="Picture 2" descr="https://knigirossii.ru/pictures/3/97/4981819_s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89" y="1727859"/>
            <a:ext cx="2921627" cy="4494812"/>
          </a:xfrm>
          <a:prstGeom prst="rect">
            <a:avLst/>
          </a:prstGeom>
          <a:noFill/>
        </p:spPr>
      </p:pic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41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ешний, аттракцион, объект, желт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741C926-E29A-4245-89D0-048F33943C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l="27301" r="7668" b="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35B271-547A-458C-93EF-AA1C134FF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09725"/>
            <a:ext cx="6343650" cy="24700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000" dirty="0" smtClean="0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Чернобыль…Одного 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хватает 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слова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>
                <a:latin typeface="Times New Roman"/>
                <a:ea typeface="+mj-lt"/>
                <a:cs typeface="+mj-lt"/>
              </a:rPr>
              <a:t/>
            </a:r>
            <a:br>
              <a:rPr lang="ru-RU" sz="3000" dirty="0">
                <a:latin typeface="Times New Roman"/>
                <a:ea typeface="+mj-lt"/>
                <a:cs typeface="+mj-lt"/>
              </a:rPr>
            </a:br>
            <a:r>
              <a:rPr lang="ru-RU" sz="3000" dirty="0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И сердце, как болезненный комок,</a:t>
            </a:r>
            <a:r>
              <a:rPr lang="ru-RU" sz="3000" dirty="0">
                <a:latin typeface="Times New Roman"/>
                <a:ea typeface="+mj-lt"/>
                <a:cs typeface="+mj-lt"/>
              </a:rPr>
              <a:t/>
            </a:r>
            <a:br>
              <a:rPr lang="ru-RU" sz="3000" dirty="0">
                <a:latin typeface="Times New Roman"/>
                <a:ea typeface="+mj-lt"/>
                <a:cs typeface="+mj-lt"/>
              </a:rPr>
            </a:br>
            <a:r>
              <a:rPr lang="ru-RU" sz="3000" dirty="0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Сожмется, ожидая вести новой,</a:t>
            </a:r>
            <a:r>
              <a:rPr lang="ru-RU" sz="3000" dirty="0">
                <a:latin typeface="Times New Roman"/>
                <a:ea typeface="+mj-lt"/>
                <a:cs typeface="+mj-lt"/>
              </a:rPr>
              <a:t/>
            </a:r>
            <a:br>
              <a:rPr lang="ru-RU" sz="3000" dirty="0">
                <a:latin typeface="Times New Roman"/>
                <a:ea typeface="+mj-lt"/>
                <a:cs typeface="+mj-lt"/>
              </a:rPr>
            </a:br>
            <a:r>
              <a:rPr lang="ru-RU" sz="3000" dirty="0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И горькой пылью пахнет ветерок.</a:t>
            </a:r>
            <a:r>
              <a:rPr lang="ru-RU" sz="3200" dirty="0">
                <a:latin typeface="Times New Roman"/>
                <a:ea typeface="+mj-lt"/>
                <a:cs typeface="+mj-lt"/>
              </a:rPr>
              <a:t/>
            </a:r>
            <a:br>
              <a:rPr lang="ru-RU" sz="3200" dirty="0">
                <a:latin typeface="Times New Roman"/>
                <a:ea typeface="+mj-lt"/>
                <a:cs typeface="+mj-lt"/>
              </a:rPr>
            </a:br>
            <a:endParaRPr lang="ru-RU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1BBA1269-C084-4DC6-8465-B58A3A433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479" y="3830635"/>
            <a:ext cx="4951219" cy="7120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Иван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Калинкин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4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283EE-F679-4D64-9564-6328418D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42" y="278861"/>
            <a:ext cx="11150929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Тараканов, М. П. Особая зона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документальная повесть [о ликвидации последствий аварий на Чернобыльской АЭС] /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М. П. Тараканов. – Киев : Воениздат. Киев. фил., 1991. – 125 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AutoShape 2" descr="http://s019.radikal.ru/i603/1312/4b/e1e81aca89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6" name="Picture 4" descr="https://ecology.aonb.ru/mUserFiles/Images/2%20034.jpg"/>
          <p:cNvPicPr>
            <a:picLocks noChangeAspect="1" noChangeArrowheads="1"/>
          </p:cNvPicPr>
          <p:nvPr/>
        </p:nvPicPr>
        <p:blipFill>
          <a:blip r:embed="rId3" cstate="print"/>
          <a:srcRect b="4741"/>
          <a:stretch>
            <a:fillRect/>
          </a:stretch>
        </p:blipFill>
        <p:spPr bwMode="auto">
          <a:xfrm>
            <a:off x="404957" y="1721922"/>
            <a:ext cx="3231604" cy="49638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237" y="1946335"/>
            <a:ext cx="7635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– участник ликвидации последствий аварии на Чернобыльской АЭС – проникновенно рассказывает о нелегких испытаниях, выпавших на долю воинов, боровшихся с неизбывным горем, постигшим нашу страну. В памяти народной никогда не изгладятся те роковые дни схваток со стихией атома. Солдаты, сержанты и офицеры проявили при этом мужество, отвагу и сердечность. Они шли впереди на самые опасные дела. Книга рассчитана на массового читателя.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41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C00E11-BFC3-4D71-81D6-23B31CEB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90" y="283043"/>
            <a:ext cx="10673751" cy="14072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latin typeface="Times New Roman"/>
                <a:ea typeface="+mj-lt"/>
                <a:cs typeface="+mj-lt"/>
              </a:rPr>
              <a:t>Чернобыль. Дни испытаний: книга свидетельств: стихи, очерки, рассказы, отрывки из романов и повестей, интервью </a:t>
            </a:r>
            <a:r>
              <a:rPr lang="ru-RU" sz="2800" dirty="0">
                <a:latin typeface="Times New Roman"/>
                <a:ea typeface="+mj-lt"/>
                <a:cs typeface="+mj-lt"/>
              </a:rPr>
              <a:t>/ составитель В. Г. Шкода.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Киев: Рад. </a:t>
            </a:r>
            <a:r>
              <a:rPr lang="ru-RU" sz="2800" dirty="0" err="1">
                <a:latin typeface="Times New Roman"/>
                <a:ea typeface="+mj-lt"/>
                <a:cs typeface="+mj-lt"/>
              </a:rPr>
              <a:t>Письменник</a:t>
            </a:r>
            <a:r>
              <a:rPr lang="ru-RU" sz="2800" dirty="0">
                <a:latin typeface="Times New Roman"/>
                <a:ea typeface="+mj-lt"/>
                <a:cs typeface="+mj-lt"/>
              </a:rPr>
              <a:t>, 1988.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509 с. </a:t>
            </a:r>
            <a:endParaRPr lang="ru-RU" sz="2800" dirty="0">
              <a:cs typeface="Calibri Ligh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D085998-B931-4EB9-9219-5B5964607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3077" y="1898283"/>
            <a:ext cx="2978377" cy="45974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4B0CBD-5917-499C-B5AA-474AB74CB915}"/>
              </a:ext>
            </a:extLst>
          </p:cNvPr>
          <p:cNvSpPr txBox="1"/>
          <p:nvPr/>
        </p:nvSpPr>
        <p:spPr>
          <a:xfrm>
            <a:off x="4523116" y="2107721"/>
            <a:ext cx="746106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/>
                <a:ea typeface="+mn-lt"/>
                <a:cs typeface="+mn-lt"/>
              </a:rPr>
              <a:t>Эта книга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>
                <a:latin typeface="Times New Roman"/>
                <a:ea typeface="+mn-lt"/>
                <a:cs typeface="+mn-lt"/>
              </a:rPr>
              <a:t> сборник документальных, публицистических и художественных произведений писателей и журналистов, рассказывающих о том, как сообща преодолевал наш народ тяжкие последствия аварии на ЧАЭС, мужественно и самоотверженно боролся с грозными силами атома, вышедшими из-под контроля. </a:t>
            </a:r>
            <a:endParaRPr lang="ru-RU" sz="24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Аннотация издательства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042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445425-02CF-46D0-ACB5-76C287CD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39" y="234496"/>
            <a:ext cx="10843161" cy="1325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Чернобыльская катастрофа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/ главный редактор В. Г.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Барьяхтар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Киев : Наук. думка, 1995. – 559 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C4D740-6756-459F-A8A4-03C5BB3645A5}"/>
              </a:ext>
            </a:extLst>
          </p:cNvPr>
          <p:cNvSpPr txBox="1"/>
          <p:nvPr/>
        </p:nvSpPr>
        <p:spPr>
          <a:xfrm>
            <a:off x="4395848" y="2076240"/>
            <a:ext cx="750916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правильно понять причины изменений, наблюдавшихся в популяциях растений и животных после Чернобыльской катастрофы, надо принимать во внимание не только действие радиации, но и многие другие факторы, прямо или косвенно связанные с аварией на ЧАЭС или не имеющие с ней никакой причинной связи. Представлен раздел «Влияние аварии на биоценоз» из широко известной книги о чернобыльской катастрофе.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083" t="6916" r="2249" b="3780"/>
          <a:stretch>
            <a:fillRect/>
          </a:stretch>
        </p:blipFill>
        <p:spPr bwMode="auto">
          <a:xfrm>
            <a:off x="534390" y="1698171"/>
            <a:ext cx="3332596" cy="447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774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C00E11-BFC3-4D71-81D6-23B31CEB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715" y="199916"/>
            <a:ext cx="11018602" cy="14072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Ярошинская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А. А. Чернобыль. Совершенно секретно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 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Ярошинская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 Москва : Другие берега, 1992. – 576 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4B0CBD-5917-499C-B5AA-474AB74CB915}"/>
              </a:ext>
            </a:extLst>
          </p:cNvPr>
          <p:cNvSpPr txBox="1"/>
          <p:nvPr/>
        </p:nvSpPr>
        <p:spPr>
          <a:xfrm>
            <a:off x="4523116" y="2107721"/>
            <a:ext cx="746106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Документальная повесть Аллы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Ярошинской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«Чернобыль с нами» вышла в 1991 году в московском издательстве «Книга», широко издавалась за рубежом.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настоящее, дополненное и переработанное издание первоначального варианта книги включены секретные партийные документы по «чернобыльскому делу».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cdn1.ozone.ru/multimedia/1010409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36" y="1644733"/>
            <a:ext cx="2996993" cy="4767943"/>
          </a:xfrm>
          <a:prstGeom prst="rect">
            <a:avLst/>
          </a:prstGeom>
          <a:noFill/>
        </p:spPr>
      </p:pic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042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грузовик, здание, фотография, бел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4DD5DE6-1F60-411E-AF7D-258AFCC6A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72B97B-20DD-407D-A32F-FD808C44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9" y="5317240"/>
            <a:ext cx="11625943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 И ПРЕОДОЛЕНИЕ ПОСЛЕДСТВИЙ ЧЕРНОБЫЛЬСКОЙ КАТАСТРОФЫ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ix_48s (audio-joiner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297382"/>
            <a:ext cx="609600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054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2A6744-5E02-4040-8531-0BC297EC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44" y="222621"/>
            <a:ext cx="10665031" cy="1325563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Times New Roman"/>
                <a:ea typeface="+mj-lt"/>
                <a:cs typeface="+mj-lt"/>
              </a:rPr>
              <a:t>Барабой</a:t>
            </a:r>
            <a:r>
              <a:rPr lang="ru-RU" sz="2800" b="1" dirty="0">
                <a:latin typeface="Times New Roman"/>
                <a:ea typeface="+mj-lt"/>
                <a:cs typeface="+mj-lt"/>
              </a:rPr>
              <a:t>, В. А. От Хиросимы до Чернобыля /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В. А. </a:t>
            </a:r>
            <a:r>
              <a:rPr lang="ru-RU" sz="2800" dirty="0" err="1">
                <a:latin typeface="Times New Roman"/>
                <a:ea typeface="+mj-lt"/>
                <a:cs typeface="+mj-lt"/>
              </a:rPr>
              <a:t>Барабой</a:t>
            </a:r>
            <a:r>
              <a:rPr lang="ru-RU" sz="2800" dirty="0">
                <a:latin typeface="Times New Roman"/>
                <a:ea typeface="+mj-lt"/>
                <a:cs typeface="+mj-lt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Киев : Наук. думка, 1991.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122 с. : ил.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(Серия «Чернобыль»).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еда, бутыл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4B6CE1E-26C8-48B5-93D7-927671AC8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2898" y="1927360"/>
            <a:ext cx="2719296" cy="42916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1C1880-A35C-4C72-86EA-4F75A79CFE3A}"/>
              </a:ext>
            </a:extLst>
          </p:cNvPr>
          <p:cNvSpPr txBox="1"/>
          <p:nvPr/>
        </p:nvSpPr>
        <p:spPr>
          <a:xfrm>
            <a:off x="4306411" y="2090991"/>
            <a:ext cx="749766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Times New Roman"/>
                <a:cs typeface="Times New Roman"/>
              </a:rPr>
              <a:t>Книга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знакомит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читателя</a:t>
            </a:r>
            <a:r>
              <a:rPr lang="en-US" sz="2400" dirty="0">
                <a:latin typeface="Times New Roman"/>
                <a:cs typeface="Times New Roman"/>
              </a:rPr>
              <a:t> с </a:t>
            </a:r>
            <a:r>
              <a:rPr lang="en-US" sz="2400" dirty="0" err="1">
                <a:latin typeface="Times New Roman"/>
                <a:cs typeface="Times New Roman"/>
              </a:rPr>
              <a:t>основными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достижениями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радиобиологии</a:t>
            </a:r>
            <a:r>
              <a:rPr lang="en-US" sz="2400" dirty="0">
                <a:latin typeface="Times New Roman"/>
                <a:cs typeface="Times New Roman"/>
              </a:rPr>
              <a:t> в </a:t>
            </a:r>
            <a:r>
              <a:rPr lang="en-US" sz="2400" dirty="0" err="1">
                <a:latin typeface="Times New Roman"/>
                <a:cs typeface="Times New Roman"/>
              </a:rPr>
              <a:t>раскрытие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закономерностей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действия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ионизирующей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радиации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на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клетку</a:t>
            </a:r>
            <a:r>
              <a:rPr lang="en-US" sz="2400" dirty="0">
                <a:latin typeface="Times New Roman"/>
                <a:cs typeface="Times New Roman"/>
              </a:rPr>
              <a:t> и </a:t>
            </a:r>
            <a:r>
              <a:rPr lang="en-US" sz="2400" dirty="0" err="1">
                <a:latin typeface="Times New Roman"/>
                <a:cs typeface="Times New Roman"/>
              </a:rPr>
              <a:t>организм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отдаленных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генетических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последствий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облучения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особенностей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действия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радиации</a:t>
            </a:r>
            <a:r>
              <a:rPr lang="en-US" sz="2400" dirty="0">
                <a:latin typeface="Times New Roman"/>
                <a:cs typeface="Times New Roman"/>
              </a:rPr>
              <a:t> в </a:t>
            </a:r>
            <a:r>
              <a:rPr lang="en-US" sz="2400" dirty="0" err="1">
                <a:latin typeface="Times New Roman"/>
                <a:cs typeface="Times New Roman"/>
              </a:rPr>
              <a:t>малых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дозах</a:t>
            </a:r>
            <a:r>
              <a:rPr lang="en-US" sz="2400" dirty="0">
                <a:latin typeface="Times New Roman"/>
                <a:cs typeface="Times New Roman"/>
              </a:rPr>
              <a:t>, а </a:t>
            </a:r>
            <a:r>
              <a:rPr lang="en-US" sz="2400" dirty="0" err="1">
                <a:latin typeface="Times New Roman"/>
                <a:cs typeface="Times New Roman"/>
              </a:rPr>
              <a:t>также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механизмов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защиты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от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лучевых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поражений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  <a:r>
              <a:rPr lang="en-US" sz="2400" dirty="0" err="1">
                <a:latin typeface="Times New Roman"/>
                <a:cs typeface="Times New Roman"/>
              </a:rPr>
              <a:t>Подробно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освещаются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трагические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последствия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взрывов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американских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ядерных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бомб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над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японскими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городами</a:t>
            </a:r>
            <a:r>
              <a:rPr lang="ru-RU" sz="2400" dirty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Аннотация издательства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30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Изображение выглядит как внешний, дорога, трава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8F5D5D9-9185-4970-B60A-D7543B1F7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l="18193" r="1980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AE6602-7559-4F4E-B786-AB438314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30" y="380010"/>
            <a:ext cx="6080166" cy="543889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26-го апреля 1986 года на 4-ом энергоблоке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Чернобыльской атомной электростанции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произошла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самая страшная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авария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истории человечества, которая изменила тысячи, а то и миллионы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жизней. Катастрофа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оставившая свой след в истории, в природе, в сознании людей.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Специалисты Крымской республиканской универсальной научной библиотеки 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им. И. Я. Франко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предлагают виртуальную выставку литературы, рассказывающую о самой большой в истории человечества техногенной катастрофе и ее последствиях.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22779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51167-39F2-48AD-92AA-2CAC68B5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229200"/>
            <a:ext cx="10770464" cy="1325563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/>
                <a:ea typeface="+mj-lt"/>
                <a:cs typeface="+mj-lt"/>
              </a:rPr>
              <a:t>Гигевич</a:t>
            </a:r>
            <a:r>
              <a:rPr lang="ru-RU" sz="2800" b="1" dirty="0" smtClean="0">
                <a:latin typeface="Times New Roman"/>
                <a:ea typeface="+mj-lt"/>
                <a:cs typeface="+mj-lt"/>
              </a:rPr>
              <a:t>, </a:t>
            </a:r>
            <a:r>
              <a:rPr lang="ru-RU" sz="2800" b="1" dirty="0">
                <a:latin typeface="Times New Roman"/>
                <a:ea typeface="+mj-lt"/>
                <a:cs typeface="+mj-lt"/>
              </a:rPr>
              <a:t>В. Стали воды горькими : хроника чернобыльской беды </a:t>
            </a:r>
            <a:r>
              <a:rPr lang="ru-RU" sz="2800" dirty="0">
                <a:latin typeface="Times New Roman"/>
                <a:ea typeface="+mj-lt"/>
                <a:cs typeface="+mj-lt"/>
              </a:rPr>
              <a:t>/ В. </a:t>
            </a:r>
            <a:r>
              <a:rPr lang="ru-RU" sz="2800" dirty="0" err="1">
                <a:latin typeface="Times New Roman"/>
                <a:ea typeface="+mj-lt"/>
                <a:cs typeface="+mj-lt"/>
              </a:rPr>
              <a:t>Гигевич</a:t>
            </a:r>
            <a:r>
              <a:rPr lang="ru-RU" sz="2800" dirty="0">
                <a:latin typeface="Times New Roman"/>
                <a:ea typeface="+mj-lt"/>
                <a:cs typeface="+mj-lt"/>
              </a:rPr>
              <a:t>, О. Чернов.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/>
                <a:ea typeface="+mj-lt"/>
                <a:cs typeface="+mj-lt"/>
              </a:rPr>
              <a:t>Минск: Беларусь, 1991.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175 с.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знак, ул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A700A95-3365-438A-9D3F-4F21B17C5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0486" y="1699750"/>
            <a:ext cx="2893442" cy="45168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95CC36-6141-410A-B7A3-6A85EDDDC91F}"/>
              </a:ext>
            </a:extLst>
          </p:cNvPr>
          <p:cNvSpPr txBox="1"/>
          <p:nvPr/>
        </p:nvSpPr>
        <p:spPr>
          <a:xfrm>
            <a:off x="4309959" y="2040167"/>
            <a:ext cx="737140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Эхо аварии на Чернобыльской АЭС до сих пор болью отзывается в сердцах миллионов людей. В настоящей книгехронике авторы возвращаются к трагическим событиям апреля 1986 года, чтобы снова осмыслить ее последствия в самых разных </a:t>
            </a:r>
            <a:r>
              <a:rPr lang="en-US" sz="2400" dirty="0" err="1">
                <a:latin typeface="Times New Roman"/>
                <a:cs typeface="Times New Roman"/>
              </a:rPr>
              <a:t>аспектах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>
                <a:latin typeface="Times New Roman"/>
                <a:cs typeface="Times New Roman"/>
              </a:rPr>
              <a:t> экономическом, психологическом, техническом, медицинском, социальном. В книге обобщен материал, собранный авторами с начала катастрофы по апрель 1990 года. </a:t>
            </a:r>
            <a:endParaRPr lang="en-US" sz="24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Аннотация издательства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985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6ECE8C-8FCF-48CE-B541-ECEB750F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44" y="201881"/>
            <a:ext cx="11055927" cy="14131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ea typeface="+mj-lt"/>
                <a:cs typeface="+mj-lt"/>
              </a:rPr>
              <a:t>Губарев, В. Зарево над Припятью : записки журналиста </a:t>
            </a:r>
            <a:r>
              <a:rPr lang="ru-RU" sz="2800" dirty="0">
                <a:latin typeface="Times New Roman"/>
                <a:ea typeface="+mj-lt"/>
                <a:cs typeface="+mj-lt"/>
              </a:rPr>
              <a:t>/</a:t>
            </a:r>
            <a:br>
              <a:rPr lang="ru-RU" sz="2800" dirty="0">
                <a:latin typeface="Times New Roman"/>
                <a:ea typeface="+mj-lt"/>
                <a:cs typeface="+mj-lt"/>
              </a:rPr>
            </a:br>
            <a:r>
              <a:rPr lang="ru-RU" sz="2800" dirty="0" smtClean="0">
                <a:latin typeface="Times New Roman"/>
                <a:ea typeface="+mj-lt"/>
                <a:cs typeface="+mj-lt"/>
              </a:rPr>
              <a:t>В</a:t>
            </a:r>
            <a:r>
              <a:rPr lang="ru-RU" sz="2800" dirty="0">
                <a:latin typeface="Times New Roman"/>
                <a:ea typeface="+mj-lt"/>
                <a:cs typeface="+mj-lt"/>
              </a:rPr>
              <a:t>. Губарев.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/>
                <a:ea typeface="+mj-lt"/>
                <a:cs typeface="+mj-lt"/>
              </a:rPr>
              <a:t>Москва : Молодая гвардия, 1987.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239 с., ил.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(Эврика).</a:t>
            </a:r>
            <a:endParaRPr lang="ru-RU" sz="2800" dirty="0">
              <a:latin typeface="Times New Roman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CB0C663-CF1F-4462-B705-CBB761309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3387" y="1826000"/>
            <a:ext cx="2724509" cy="45950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F7D9E4-4912-44BC-94A5-14C6DE5CE8F2}"/>
              </a:ext>
            </a:extLst>
          </p:cNvPr>
          <p:cNvSpPr txBox="1"/>
          <p:nvPr/>
        </p:nvSpPr>
        <p:spPr>
          <a:xfrm>
            <a:off x="3962400" y="2107721"/>
            <a:ext cx="769916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Times New Roman"/>
                <a:cs typeface="Times New Roman"/>
              </a:rPr>
              <a:t>Книга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писателя</a:t>
            </a:r>
            <a:r>
              <a:rPr lang="en-US" sz="2400" dirty="0">
                <a:latin typeface="Times New Roman"/>
                <a:cs typeface="Times New Roman"/>
              </a:rPr>
              <a:t> и </a:t>
            </a:r>
            <a:r>
              <a:rPr lang="en-US" sz="2400" dirty="0" err="1">
                <a:latin typeface="Times New Roman"/>
                <a:cs typeface="Times New Roman"/>
              </a:rPr>
              <a:t>журналиста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редактора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газеты</a:t>
            </a:r>
            <a:r>
              <a:rPr lang="en-US" sz="2400" dirty="0">
                <a:latin typeface="Times New Roman"/>
                <a:cs typeface="Times New Roman"/>
              </a:rPr>
              <a:t> «</a:t>
            </a:r>
            <a:r>
              <a:rPr lang="en-US" sz="2400" dirty="0" err="1">
                <a:latin typeface="Times New Roman"/>
                <a:cs typeface="Times New Roman"/>
              </a:rPr>
              <a:t>Правда</a:t>
            </a:r>
            <a:r>
              <a:rPr lang="en-US" sz="2400" dirty="0">
                <a:latin typeface="Times New Roman"/>
                <a:cs typeface="Times New Roman"/>
              </a:rPr>
              <a:t>» </a:t>
            </a:r>
            <a:r>
              <a:rPr lang="en-US" sz="2400" dirty="0" err="1">
                <a:latin typeface="Times New Roman"/>
                <a:cs typeface="Times New Roman"/>
              </a:rPr>
              <a:t>по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отделу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науки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Владимира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Губарева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повествует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об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аварии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на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Чернобыльской</a:t>
            </a:r>
            <a:r>
              <a:rPr lang="en-US" sz="2400" dirty="0">
                <a:latin typeface="Times New Roman"/>
                <a:cs typeface="Times New Roman"/>
              </a:rPr>
              <a:t> АЭС, </a:t>
            </a:r>
            <a:r>
              <a:rPr lang="en-US" sz="2400" dirty="0" err="1">
                <a:latin typeface="Times New Roman"/>
                <a:cs typeface="Times New Roman"/>
              </a:rPr>
              <a:t>об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истории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развития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отечественной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атомной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промышленности</a:t>
            </a:r>
            <a:r>
              <a:rPr lang="en-US" sz="2400" dirty="0">
                <a:latin typeface="Times New Roman"/>
                <a:cs typeface="Times New Roman"/>
              </a:rPr>
              <a:t>, о </a:t>
            </a:r>
            <a:r>
              <a:rPr lang="en-US" sz="2400" dirty="0" err="1">
                <a:latin typeface="Times New Roman"/>
                <a:cs typeface="Times New Roman"/>
              </a:rPr>
              <a:t>настоящем</a:t>
            </a:r>
            <a:r>
              <a:rPr lang="en-US" sz="2400" dirty="0">
                <a:latin typeface="Times New Roman"/>
                <a:cs typeface="Times New Roman"/>
              </a:rPr>
              <a:t> и </a:t>
            </a:r>
            <a:r>
              <a:rPr lang="en-US" sz="2400" dirty="0" err="1">
                <a:latin typeface="Times New Roman"/>
                <a:cs typeface="Times New Roman"/>
              </a:rPr>
              <a:t>будущем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мирного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атома</a:t>
            </a:r>
            <a:r>
              <a:rPr lang="en-US" sz="2400" dirty="0">
                <a:latin typeface="Times New Roman"/>
                <a:cs typeface="Times New Roman"/>
              </a:rPr>
              <a:t>. </a:t>
            </a:r>
            <a:endParaRPr lang="en-US" sz="24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Аннотация издательства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776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ешний, поезд, трек, трав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024E38A-EE9B-4367-A0EA-386C35A17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l="26460" r="11304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184D9A3F-745C-43E9-9C66-FEEB55822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630063"/>
            <a:ext cx="6377049" cy="38607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Стал мертвым город, берег Припяти,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 не шумит сосновый бор,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Весь доверху песком засыпанный,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Теперь стоит бедняга-порт.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Лишь кое-где деревья голые,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Пустые хаты в деревнях.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 только знаки треугольные.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Повсюду вдоль дорог стоят.</a:t>
            </a:r>
            <a:endParaRPr lang="ru-RU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A29A66E-5F78-45C4-9DCC-699F7280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571" y="4736684"/>
            <a:ext cx="5059471" cy="571587"/>
          </a:xfrm>
        </p:spPr>
        <p:txBody>
          <a:bodyPr>
            <a:noAutofit/>
          </a:bodyPr>
          <a:lstStyle/>
          <a:p>
            <a:pPr algn="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 Белкин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519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484EA7-FE6B-4639-BEA8-B964A59E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59" y="145021"/>
            <a:ext cx="10827328" cy="161311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ea typeface="+mj-lt"/>
                <a:cs typeface="Times New Roman" pitchFamily="18" charset="0"/>
              </a:rPr>
              <a:t>Де Чан Ким Радиационная экология :</a:t>
            </a:r>
            <a:r>
              <a:rPr lang="ru-RU" sz="2800" dirty="0">
                <a:latin typeface="Times New Roman" pitchFamily="18" charset="0"/>
                <a:ea typeface="+mj-lt"/>
                <a:cs typeface="Times New Roman" pitchFamily="18" charset="0"/>
              </a:rPr>
              <a:t> учебное пособие / Де Чан Ким, Д. И. Левит, Г. Д. Гаспарян.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 pitchFamily="18" charset="0"/>
                <a:ea typeface="+mj-lt"/>
                <a:cs typeface="Times New Roman" pitchFamily="18" charset="0"/>
              </a:rPr>
              <a:t> Санкт-Петербург ; Москва ; Краснодар : Лань, 2019.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 pitchFamily="18" charset="0"/>
                <a:ea typeface="+mj-lt"/>
                <a:cs typeface="Times New Roman" pitchFamily="18" charset="0"/>
              </a:rPr>
              <a:t> 241 с.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F201FDA-9007-4D76-976E-896804C8D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5005" y="2031327"/>
            <a:ext cx="3001273" cy="42274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30DBC2-772A-4AB3-817B-D2E4DA8D2CDB}"/>
              </a:ext>
            </a:extLst>
          </p:cNvPr>
          <p:cNvSpPr txBox="1"/>
          <p:nvPr/>
        </p:nvSpPr>
        <p:spPr>
          <a:xfrm>
            <a:off x="4039927" y="2161984"/>
            <a:ext cx="782352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/>
                <a:cs typeface="Arial"/>
              </a:rPr>
              <a:t>В </a:t>
            </a:r>
            <a:r>
              <a:rPr lang="en-US" sz="2400" dirty="0" err="1">
                <a:latin typeface="Times New Roman"/>
                <a:cs typeface="Arial"/>
              </a:rPr>
              <a:t>пособии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изложены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современные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проблемы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радиационной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безопасности</a:t>
            </a:r>
            <a:r>
              <a:rPr lang="en-US" sz="2400" dirty="0">
                <a:latin typeface="Times New Roman"/>
                <a:cs typeface="Arial"/>
              </a:rPr>
              <a:t> и </a:t>
            </a:r>
            <a:r>
              <a:rPr lang="en-US" sz="2400" dirty="0" err="1">
                <a:latin typeface="Times New Roman"/>
                <a:cs typeface="Arial"/>
              </a:rPr>
              <a:t>экологии</a:t>
            </a:r>
            <a:r>
              <a:rPr lang="en-US" sz="2400" dirty="0">
                <a:latin typeface="Times New Roman"/>
                <a:cs typeface="Arial"/>
              </a:rPr>
              <a:t>. </a:t>
            </a:r>
            <a:r>
              <a:rPr lang="en-US" sz="2400" dirty="0" err="1">
                <a:latin typeface="Times New Roman"/>
                <a:cs typeface="Arial"/>
              </a:rPr>
              <a:t>Дана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подробная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информация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об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источниках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ионизирующих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излучений</a:t>
            </a:r>
            <a:r>
              <a:rPr lang="en-US" sz="2400" dirty="0">
                <a:latin typeface="Times New Roman"/>
                <a:cs typeface="Arial"/>
              </a:rPr>
              <a:t> и </a:t>
            </a:r>
            <a:r>
              <a:rPr lang="en-US" sz="2400" dirty="0" err="1">
                <a:latin typeface="Times New Roman"/>
                <a:cs typeface="Arial"/>
              </a:rPr>
              <a:t>их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свойствах</a:t>
            </a:r>
            <a:r>
              <a:rPr lang="en-US" sz="2400" dirty="0">
                <a:latin typeface="Times New Roman"/>
                <a:cs typeface="Arial"/>
              </a:rPr>
              <a:t>, </a:t>
            </a:r>
            <a:r>
              <a:rPr lang="en-US" sz="2400" dirty="0" err="1">
                <a:latin typeface="Times New Roman"/>
                <a:cs typeface="Arial"/>
              </a:rPr>
              <a:t>единицах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измерения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радиоактивности</a:t>
            </a:r>
            <a:r>
              <a:rPr lang="en-US" sz="2400" dirty="0">
                <a:latin typeface="Times New Roman"/>
                <a:cs typeface="Arial"/>
              </a:rPr>
              <a:t> и </a:t>
            </a:r>
            <a:r>
              <a:rPr lang="en-US" sz="2400" dirty="0" err="1">
                <a:latin typeface="Times New Roman"/>
                <a:cs typeface="Arial"/>
              </a:rPr>
              <a:t>дозах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облучения</a:t>
            </a:r>
            <a:r>
              <a:rPr lang="en-US" sz="2400" dirty="0">
                <a:latin typeface="Times New Roman"/>
                <a:cs typeface="Arial"/>
              </a:rPr>
              <a:t>, о </a:t>
            </a:r>
            <a:r>
              <a:rPr lang="en-US" sz="2400" dirty="0" err="1">
                <a:latin typeface="Times New Roman"/>
                <a:cs typeface="Arial"/>
              </a:rPr>
              <a:t>действии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ионизирующего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излучения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на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человека</a:t>
            </a:r>
            <a:r>
              <a:rPr lang="en-US" sz="2400" dirty="0">
                <a:latin typeface="Times New Roman"/>
                <a:cs typeface="Arial"/>
              </a:rPr>
              <a:t> и </a:t>
            </a:r>
            <a:r>
              <a:rPr lang="en-US" sz="2400" dirty="0" err="1">
                <a:latin typeface="Times New Roman"/>
                <a:cs typeface="Arial"/>
              </a:rPr>
              <a:t>биогеоценоз</a:t>
            </a:r>
            <a:r>
              <a:rPr lang="en-US" sz="2400" dirty="0">
                <a:latin typeface="Times New Roman"/>
                <a:cs typeface="Arial"/>
              </a:rPr>
              <a:t>, о </a:t>
            </a:r>
            <a:r>
              <a:rPr lang="en-US" sz="2400" dirty="0" err="1">
                <a:latin typeface="Times New Roman"/>
                <a:cs typeface="Arial"/>
              </a:rPr>
              <a:t>взаимодействии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заряженных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частиц</a:t>
            </a:r>
            <a:r>
              <a:rPr lang="en-US" sz="2400" dirty="0">
                <a:latin typeface="Times New Roman"/>
                <a:cs typeface="Arial"/>
              </a:rPr>
              <a:t> и </a:t>
            </a:r>
            <a:r>
              <a:rPr lang="en-US" sz="2400" dirty="0" err="1">
                <a:latin typeface="Times New Roman"/>
                <a:cs typeface="Arial"/>
              </a:rPr>
              <a:t>гамма-излучения</a:t>
            </a:r>
            <a:r>
              <a:rPr lang="en-US" sz="2400" dirty="0">
                <a:latin typeface="Times New Roman"/>
                <a:cs typeface="Arial"/>
              </a:rPr>
              <a:t> с </a:t>
            </a:r>
            <a:r>
              <a:rPr lang="en-US" sz="2400" dirty="0" err="1">
                <a:latin typeface="Times New Roman"/>
                <a:cs typeface="Arial"/>
              </a:rPr>
              <a:t>веществом</a:t>
            </a:r>
            <a:r>
              <a:rPr lang="en-US" sz="2400" dirty="0">
                <a:latin typeface="Times New Roman"/>
                <a:cs typeface="Arial"/>
              </a:rPr>
              <a:t>. 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Аннотация издательства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87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283EE-F679-4D64-9564-6328418D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92" y="171983"/>
            <a:ext cx="10688147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Коваленко, А. П. Чернобыль сегодня и завтра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 А. П. Коваленко,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А.А.Карасюк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Киев : [б. и.], 1988. – 48 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4908" y="1918578"/>
            <a:ext cx="76279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брошюре представлены ответы на вопросы, наиболее часто задаваемые советскими и иностранными журналистами при посещении созданной вокруг Чернобыльской АЭС 30-километровой зоны, а также по «прямому проводу», установленному в Отделе информации и международных связей ПО «Комбинат» в г. Чернобыле.  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634" y="1607688"/>
            <a:ext cx="3128219" cy="500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417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283EE-F679-4D64-9564-6328418D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278861"/>
            <a:ext cx="10783149" cy="1325563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Кулландер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С. Жизнь после Чернобыля : Взгляд из Швеции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Кулландер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Б.Ларсон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; перевод со шведского Ю.В. Кузнецова. – Москва 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Энергоатомиздат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1991. – 48 с. : ил.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http://s019.radikal.ru/i603/1312/4b/e1e81aca89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52405" y="2017447"/>
            <a:ext cx="758041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издании дана оценка воздействия на природные экосистемы двух крупномасштабных способов получения энергии – ядерной энергетики и теплоэнергетики. Доказано преимущество в экологическом плане атомной энергетики над тепловой. Дана оценка пользы и вреда от используемых человеком глобальных источников получения энергии.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26.04.18.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585" y="1772433"/>
            <a:ext cx="3009900" cy="4572000"/>
          </a:xfrm>
          <a:prstGeom prst="rect">
            <a:avLst/>
          </a:prstGeom>
          <a:noFill/>
        </p:spPr>
      </p:pic>
      <p:sp>
        <p:nvSpPr>
          <p:cNvPr id="6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417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C00E11-BFC3-4D71-81D6-23B31CEB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90" y="188041"/>
            <a:ext cx="10673751" cy="108261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Люцко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А. М. Фон Чернобыля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 А. 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Минск : Белорус. сов.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энцикл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., 1990. – 64 с.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4B0CBD-5917-499C-B5AA-474AB74CB915}"/>
              </a:ext>
            </a:extLst>
          </p:cNvPr>
          <p:cNvSpPr txBox="1"/>
          <p:nvPr/>
        </p:nvSpPr>
        <p:spPr>
          <a:xfrm>
            <a:off x="4263242" y="2012719"/>
            <a:ext cx="7661563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аварии в Чернобыле значительное число населённых пунктов оказались на загрязнённой радиоактивными веществами территории. Что такое радиация, дозы, риск, отдалённые последствия радиоактивного облучения – на эти и другие вопросы в популярной форме помогает найти ответ книга кандидата физико-математических наук А. 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budzma.by/upload/iblock/131/1315cc3d2231039e5a31cce1a453ae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216" y="1623205"/>
            <a:ext cx="3145764" cy="4973539"/>
          </a:xfrm>
          <a:prstGeom prst="rect">
            <a:avLst/>
          </a:prstGeom>
          <a:noFill/>
        </p:spPr>
      </p:pic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042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здание, гора, поезд, город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7B6BE75-E691-4011-B114-4D03A20A20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l="31374" r="1618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184D9A3F-745C-43E9-9C66-FEEB55822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79" y="558810"/>
            <a:ext cx="6115792" cy="38607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Второй час ночи. Все спокойно…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Вдруг взрыв и выброс пара ввысь…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 взвыли бешено сирены,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борьбу вступили смерть и жизнь.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Мир содрогнулся. Весть эфиром.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Гудит на разных языках.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 над Чернобылем, над миром,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Повис радиационный страх .</a:t>
            </a:r>
            <a:r>
              <a:rPr lang="ru-RU" sz="2000" dirty="0">
                <a:ea typeface="+mn-lt"/>
                <a:cs typeface="+mn-lt"/>
              </a:rPr>
              <a:t/>
            </a:r>
            <a:br>
              <a:rPr lang="ru-RU" sz="2000" dirty="0">
                <a:ea typeface="+mn-lt"/>
                <a:cs typeface="+mn-lt"/>
              </a:rPr>
            </a:br>
            <a:endParaRPr lang="ru-RU" sz="20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A29A66E-5F78-45C4-9DCC-699F7280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074" y="4358243"/>
            <a:ext cx="5059471" cy="645075"/>
          </a:xfrm>
        </p:spPr>
        <p:txBody>
          <a:bodyPr>
            <a:noAutofit/>
          </a:bodyPr>
          <a:lstStyle/>
          <a:p>
            <a:pPr algn="r"/>
            <a:r>
              <a:rPr lang="ru-RU" sz="2800" i="1" dirty="0" smtClean="0">
                <a:latin typeface="Times New Roman" pitchFamily="18" charset="0"/>
                <a:ea typeface="+mj-lt"/>
                <a:cs typeface="Times New Roman" pitchFamily="18" charset="0"/>
              </a:rPr>
              <a:t>Владимир </a:t>
            </a:r>
            <a:r>
              <a:rPr lang="ru-RU" sz="2800" i="1" dirty="0" err="1" smtClean="0">
                <a:latin typeface="Times New Roman" pitchFamily="18" charset="0"/>
                <a:ea typeface="+mj-lt"/>
                <a:cs typeface="Times New Roman" pitchFamily="18" charset="0"/>
              </a:rPr>
              <a:t>Бояновский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486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445425-02CF-46D0-ACB5-76C287CD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94" y="198871"/>
            <a:ext cx="10858994" cy="132556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/>
                <a:ea typeface="+mj-lt"/>
                <a:cs typeface="+mj-lt"/>
              </a:rPr>
              <a:t>Максимов М. Т. Радиоактивные загрязнения и их измерение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</a:t>
            </a:r>
            <a:r>
              <a:rPr lang="ru-RU" sz="2800" b="1" dirty="0">
                <a:latin typeface="Times New Roman"/>
                <a:ea typeface="+mj-lt"/>
                <a:cs typeface="+mj-lt"/>
              </a:rPr>
              <a:t>: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учебное пособие / М. Т. Максимов, Г. О. </a:t>
            </a:r>
            <a:r>
              <a:rPr lang="ru-RU" sz="2800" dirty="0" err="1">
                <a:latin typeface="Times New Roman"/>
                <a:ea typeface="+mj-lt"/>
                <a:cs typeface="+mj-lt"/>
              </a:rPr>
              <a:t>Оджагов</a:t>
            </a:r>
            <a:r>
              <a:rPr lang="ru-RU" sz="2800" dirty="0">
                <a:latin typeface="Times New Roman"/>
                <a:ea typeface="+mj-lt"/>
                <a:cs typeface="+mj-lt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/>
                <a:ea typeface="+mj-lt"/>
                <a:cs typeface="+mj-lt"/>
              </a:rPr>
              <a:t>2-е изд., </a:t>
            </a:r>
            <a:r>
              <a:rPr lang="ru-RU" sz="2800" dirty="0" err="1">
                <a:latin typeface="Times New Roman"/>
                <a:ea typeface="+mj-lt"/>
                <a:cs typeface="+mj-lt"/>
              </a:rPr>
              <a:t>перераб</a:t>
            </a:r>
            <a:r>
              <a:rPr lang="ru-RU" sz="2800" dirty="0">
                <a:latin typeface="Times New Roman"/>
                <a:ea typeface="+mj-lt"/>
                <a:cs typeface="+mj-lt"/>
              </a:rPr>
              <a:t>. и доп.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Москва : </a:t>
            </a:r>
            <a:r>
              <a:rPr lang="ru-RU" sz="2800" dirty="0" err="1">
                <a:latin typeface="Times New Roman"/>
                <a:ea typeface="+mj-lt"/>
                <a:cs typeface="+mj-lt"/>
              </a:rPr>
              <a:t>Энергоатомиздат</a:t>
            </a:r>
            <a:r>
              <a:rPr lang="ru-RU" sz="2800" dirty="0">
                <a:latin typeface="Times New Roman"/>
                <a:ea typeface="+mj-lt"/>
                <a:cs typeface="+mj-lt"/>
              </a:rPr>
              <a:t>, 1989.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/>
                <a:ea typeface="+mj-lt"/>
                <a:cs typeface="+mj-lt"/>
              </a:rPr>
              <a:t> 304 с., ил. 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12" name="Рисунок 12" descr="Изображение выглядит как лосьон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56AFEFC-55FB-4468-B690-A6005FC13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1829" t="-3879" r="31078" b="9914"/>
          <a:stretch/>
        </p:blipFill>
        <p:spPr>
          <a:xfrm>
            <a:off x="832718" y="1711429"/>
            <a:ext cx="3057922" cy="4536135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C4D740-6756-459F-A8A4-03C5BB3645A5}"/>
              </a:ext>
            </a:extLst>
          </p:cNvPr>
          <p:cNvSpPr txBox="1"/>
          <p:nvPr/>
        </p:nvSpPr>
        <p:spPr>
          <a:xfrm>
            <a:off x="4253345" y="2254370"/>
            <a:ext cx="7509164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Описаны источники возникновения радиоактивного загрязнения внешней среды, методы обнаружения и измерения ионизирующих излучений с учетом требований метрологии, основные параметры дозиметрических приборов, принцип их работы. Особое внимание уделено радиометрическому анализу проб различных материалов, зараженных радиоактивными </a:t>
            </a:r>
            <a:r>
              <a:rPr lang="en-US" sz="2400" dirty="0" err="1">
                <a:latin typeface="Times New Roman"/>
                <a:cs typeface="Times New Roman"/>
              </a:rPr>
              <a:t>веществами</a:t>
            </a:r>
            <a:r>
              <a:rPr lang="en-US" sz="2400" dirty="0">
                <a:latin typeface="Times New Roman"/>
                <a:cs typeface="Times New Roman"/>
              </a:rPr>
              <a:t>. </a:t>
            </a:r>
            <a:endParaRPr lang="en-US" sz="24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Аннотация издательства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774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283EE-F679-4D64-9564-6328418D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13" y="171983"/>
            <a:ext cx="11471564" cy="159743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Радиационное воздействие на хвойные леса в районе аварии на Чернобыльской АЭС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 Коми научный центр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АН СССР; под редакцией Г. 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Козубова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А. И.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Таскаева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Сыктывкар: [б. и.], 1990. – 136 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2410" y="1942329"/>
            <a:ext cx="758041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Приведены материалы 4-летних исследований по влиянию ионизирующего излучения на хвойные леса в районе аварии на Чернобыльской АЭС.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Рассмотрены особенности морфогенеза вегетативных побегов, динамика их роста при различной степени радиационного поражения, анатомическое строение и ультраструктурная организация фотосинтезирующих клеток хвои в зависимости от мощности поглощенных доз. Даны оценка и прогноз состояния хвойных лесов в 30-километровой зоне и практические предложения по ведению хозяйства в них.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5058" name="Picture 2" descr="https://libryansk.ru/files/project/chernobyl_25/image/small_20110322_174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14" y="1779850"/>
            <a:ext cx="3264519" cy="4697150"/>
          </a:xfrm>
          <a:prstGeom prst="rect">
            <a:avLst/>
          </a:prstGeom>
          <a:noFill/>
        </p:spPr>
      </p:pic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41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грузовик, здание, фотография, бел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4DD5DE6-1F60-411E-AF7D-258AFCC6A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72B97B-20DD-407D-A32F-FD808C44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9" y="5317240"/>
            <a:ext cx="12037621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ДОКУМЕНТАЛЬНЫЕ И ХУДОЖЕСТВЕННЫЕ ПРОИЗВЕДЕНИЯ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ix_48s (audio-joiner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297382"/>
            <a:ext cx="609600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054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2A6744-5E02-4040-8531-0BC297EC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66" y="1"/>
            <a:ext cx="11055928" cy="16906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Радиационные аспекты Чернобыльской аварии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труды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Всесоюзной конференции, Обнинск, июнь 1988 г. : [в 2 т.] / под редакцией Ю. 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Израэля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Санкт-Петербург 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Гидрометеоиздат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1993.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1C1880-A35C-4C72-86EA-4F75A79CFE3A}"/>
              </a:ext>
            </a:extLst>
          </p:cNvPr>
          <p:cNvSpPr txBox="1"/>
          <p:nvPr/>
        </p:nvSpPr>
        <p:spPr>
          <a:xfrm>
            <a:off x="4496416" y="2225610"/>
            <a:ext cx="749766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двух томах сборника представлены доклады, посвященные вопросам оценки и прогноза радиационной обстановки, а также ведения сельскохозяйственного производства на загрязненной территории, экологических последствий аварий, подготовленные на основе экспериментальных и теоретических разработок в первые два года после аварии на ЧАЭС (1986-1988 гг.).</a:t>
            </a:r>
          </a:p>
        </p:txBody>
      </p:sp>
      <p:pic>
        <p:nvPicPr>
          <p:cNvPr id="35842" name="Picture 2" descr="https://urss.ru/covers_ru/1029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60" y="2007122"/>
            <a:ext cx="3478276" cy="4212312"/>
          </a:xfrm>
          <a:prstGeom prst="rect">
            <a:avLst/>
          </a:prstGeom>
          <a:noFill/>
        </p:spPr>
      </p:pic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309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283EE-F679-4D64-9564-6328418D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08" y="148233"/>
            <a:ext cx="11204015" cy="16330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Чернобыль. Десять лет спустя. Неизбежность или случайность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/ под редакцией А.Н.Семенова. – Москва 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Энергоатомиздат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1995. –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464 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2410" y="1894828"/>
            <a:ext cx="73072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книге сделана попытка анализа самой крупной в истории мировой ядерной энергетики аварии, а также попытка дать оценку сил и средств, направленных на ликвидацию ее последствий. Особую ценность книге придает то, что непосредственные участники ликвидации аварии высказывают свою точку зрения на те трагические события.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Читателю также предлагается познакомиться с вариантом абсолютно безопасного гибридного реактора, объединяющего ядерную и термоядерную подсистемы. 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ozon-st.cdn.ngenix.net/multimedia/1009011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35" y="1846615"/>
            <a:ext cx="3311111" cy="4672939"/>
          </a:xfrm>
          <a:prstGeom prst="rect">
            <a:avLst/>
          </a:prstGeom>
          <a:noFill/>
        </p:spPr>
      </p:pic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417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ешний, дорога, черный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71D929B-3D74-45EF-9F84-95A1E107D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l="16158" r="1391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67BA2306-1AD6-4D10-B0F2-FF9F2620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454060"/>
            <a:ext cx="6472052" cy="380918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Не сказка это и не сон, а черной 				силы быль.</a:t>
            </a:r>
            <a:r>
              <a:rPr lang="ru-RU" sz="3200" dirty="0" smtClean="0">
                <a:latin typeface="Times New Roman"/>
                <a:ea typeface="+mn-lt"/>
                <a:cs typeface="+mn-lt"/>
              </a:rPr>
              <a:t/>
            </a:r>
            <a:br>
              <a:rPr lang="ru-RU" sz="3200" dirty="0" smtClean="0">
                <a:latin typeface="Times New Roman"/>
                <a:ea typeface="+mn-lt"/>
                <a:cs typeface="+mn-lt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колоколов, тревожный звон… 		Чернобыль, смерти пыль.</a:t>
            </a:r>
            <a:r>
              <a:rPr lang="ru-RU" sz="3200" dirty="0" smtClean="0">
                <a:latin typeface="Times New Roman"/>
                <a:ea typeface="+mn-lt"/>
                <a:cs typeface="+mn-lt"/>
              </a:rPr>
              <a:t/>
            </a:r>
            <a:br>
              <a:rPr lang="ru-RU" sz="3200" dirty="0" smtClean="0">
                <a:latin typeface="Times New Roman"/>
                <a:ea typeface="+mn-lt"/>
                <a:cs typeface="+mn-lt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И вопреки календарю, 					рождению весны,</a:t>
            </a:r>
            <a:r>
              <a:rPr lang="ru-RU" sz="3200" dirty="0" smtClean="0">
                <a:latin typeface="Times New Roman"/>
                <a:ea typeface="+mn-lt"/>
                <a:cs typeface="+mn-lt"/>
              </a:rPr>
              <a:t/>
            </a:r>
            <a:br>
              <a:rPr lang="ru-RU" sz="3200" dirty="0" smtClean="0">
                <a:latin typeface="Times New Roman"/>
                <a:ea typeface="+mn-lt"/>
                <a:cs typeface="+mn-lt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гремел набат, хотя давно, 				уж не было войны…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A29A66E-5F78-45C4-9DCC-699F72800E54}"/>
              </a:ext>
            </a:extLst>
          </p:cNvPr>
          <p:cNvSpPr txBox="1">
            <a:spLocks/>
          </p:cNvSpPr>
          <p:nvPr/>
        </p:nvSpPr>
        <p:spPr>
          <a:xfrm>
            <a:off x="1341328" y="4381994"/>
            <a:ext cx="4803636" cy="775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Людмила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Щерблюк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622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283EE-F679-4D64-9564-6328418D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278861"/>
            <a:ext cx="11376561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Чернобыль: Катастрофа. Подвиг. Уроки и выводы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к 10-летию катастрофы / автор-составитель: А. А. Дьяченко (гл.2,3,4), И. Д. Грабовой (гл.1,2), Л. Н. Ильин (гл.4). – Москва 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Интер-Весы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1996. – 784 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cdn1.ozone.ru/multimedia/1010853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961" y="1947552"/>
            <a:ext cx="3235856" cy="44413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42409" y="2262963"/>
            <a:ext cx="74260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книге кратко изложена эволюция ядерной энергетики страны. Раскрыт неоценимый вклад советского народа в локализацию и ликвидацию последствий катастрофы на Чернобыльской АЭС. Значительное внимание уделено будущему энергетики и обеспечению наивысшей гарантии безопасности, поиску альтернативных источников.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417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283EE-F679-4D64-9564-6328418D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278861"/>
            <a:ext cx="11091553" cy="1526188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Шигапов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А. С. Чернобыль, Припять, далее нигде... 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[путеводитель по городам-призракам, городам-легендам, по зонам отчуждения: реальный мир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сталкеров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] / А. С.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Шигапов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Москва: ЭКСМО, 2010. – 272 с. – (Подсмотренный мир)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3860" y="2072958"/>
            <a:ext cx="78852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Книга Артура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Шигапова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«Чернобыль, Припять, далее нигде...»  – идеальный источник информации как для тех, кто интересуется историей аварии и ситуацией вокруг ЧАЭС сегодня, так и для тех, кто мечтает погрузиться в реальный мир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сталкеров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побывать в зоне отчуждения.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Артур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Шигапов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неоднократно бывал в окрестностях ЧАЭС, изучил существующие маршруты, поговорил с теми, кто живет и работает в этих местах, и решил поделиться полученными опытом и знаниями на страницах книги.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9154" name="Picture 2" descr="http://chernobyl-soul.com/_ld/29/2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89" y="1971303"/>
            <a:ext cx="2897183" cy="4471060"/>
          </a:xfrm>
          <a:prstGeom prst="rect">
            <a:avLst/>
          </a:prstGeom>
          <a:noFill/>
        </p:spPr>
      </p:pic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417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445425-02CF-46D0-ACB5-76C287CD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3" y="0"/>
            <a:ext cx="11329060" cy="173379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Яблоков, А. В. Чернобыль : последствия катастрофы для человека и природы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/ А. В. Яблоков, В. Б. Нестеренко, А. В. Нестеренко. – Санкт-Петербург : Наука, 2007. – 375 с., [2] л.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карт : ил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C4D740-6756-459F-A8A4-03C5BB3645A5}"/>
              </a:ext>
            </a:extLst>
          </p:cNvPr>
          <p:cNvSpPr txBox="1"/>
          <p:nvPr/>
        </p:nvSpPr>
        <p:spPr>
          <a:xfrm>
            <a:off x="4229594" y="1993113"/>
            <a:ext cx="7509164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полный в мировой литературе обзор медицинских и биологических исследований, посвященных последствиям Чернобыльской катастрофы для населения и природы загрязненных радиоактивными осадками стран (в основном , Беларуси, Украины и России).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книге рассмотрены методологические подходы к выявлению влияния чернобыльского загрязнения.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s://cdn1.ozone.ru/multimedia/100437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829" y="1674421"/>
            <a:ext cx="3405462" cy="4720442"/>
          </a:xfrm>
          <a:prstGeom prst="rect">
            <a:avLst/>
          </a:prstGeom>
          <a:noFill/>
        </p:spPr>
      </p:pic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774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здание, внешний, часы, стар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88A9A11-5BB0-41F7-8AC4-2C11496242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303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C2D4B6B2-08AA-44CA-A4BE-53DBBDC6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21" y="4120738"/>
            <a:ext cx="10612887" cy="2142115"/>
          </a:xfrm>
        </p:spPr>
        <p:txBody>
          <a:bodyPr anchor="ctr">
            <a:noAutofit/>
          </a:bodyPr>
          <a:lstStyle/>
          <a:p>
            <a:pPr algn="ctr" fontAlgn="base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«Чернобыль – боль» – печатали в газетах.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«Чернобыль – ад» – гремело на устах.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Чернобыль – СМЕРТЬ! Он прожитое Где-то,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котором жизни отданы во прах</a:t>
            </a:r>
            <a:r>
              <a:rPr lang="ru-RU" sz="3600" dirty="0" smtClean="0"/>
              <a:t>.</a:t>
            </a:r>
            <a:endParaRPr lang="ru-RU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AE6530-8556-4B84-A4B2-DA7C4D68675C}"/>
              </a:ext>
            </a:extLst>
          </p:cNvPr>
          <p:cNvSpPr txBox="1"/>
          <p:nvPr/>
        </p:nvSpPr>
        <p:spPr>
          <a:xfrm>
            <a:off x="6114000" y="6249035"/>
            <a:ext cx="40371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Владимир 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Казмерчук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</a:p>
          <a:p>
            <a:pPr algn="l"/>
            <a:endParaRPr lang="ru-RU" sz="24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701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Изображение выглядит как внешний, вода, гора, д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EB53F9A-AB88-48F9-A9D8-7AE599F22B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9879" b="18131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532" y="4392885"/>
            <a:ext cx="11324334" cy="21385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ru-RU" sz="3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Виртуальный</a:t>
            </a:r>
            <a:r>
              <a:rPr lang="uk-UA" sz="3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uk-UA" sz="3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обзор</a:t>
            </a:r>
            <a:r>
              <a:rPr lang="uk-UA" sz="3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«Длинная тень Чернобыля» </a:t>
            </a:r>
            <a:br>
              <a:rPr lang="ru-RU" sz="3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3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включает </a:t>
            </a:r>
            <a:r>
              <a:rPr lang="ru-RU" sz="3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материалы из фондов</a:t>
            </a:r>
            <a:r>
              <a:rPr lang="uk-UA" sz="3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uk-UA" sz="3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ГБУК РК «Крымская</a:t>
            </a:r>
            <a:r>
              <a:rPr lang="uk-UA" sz="3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республиканская универсальная научная библиотека </a:t>
            </a:r>
            <a:r>
              <a:rPr lang="uk-UA" sz="3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им. И. Я. Франко»</a:t>
            </a:r>
            <a:endParaRPr lang="ru-RU" sz="3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грузовик, здание, фотография, бел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4DD5DE6-1F60-411E-AF7D-258AFCC6A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2B97B-20DD-407D-A32F-FD808C44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Благодарим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за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внимание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ix_48s (audio-joiner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297382"/>
            <a:ext cx="609600" cy="436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054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283EE-F679-4D64-9564-6328418D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0"/>
            <a:ext cx="10676272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Губарев, В. С. Страсти по Чернобылю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 В. С. Губарев. – Москва: АЛГОРИТМ-КНИГА, 2011. – 368 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AutoShape 2" descr="http://s019.radikal.ru/i603/1312/4b/e1e81aca89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81996" y="1748457"/>
            <a:ext cx="75408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день в истории нашей цивилизации стал переломным. 26 апреля 1986 года гигантское радиоактивное облако накрыло не только нашу страну, Европу, Азию и Америку, но и прошлое, настоящее и будущее человечества. Страсти по Чернобылю продолжаются уже четверть века. Они не оставляют всех, кто в той или иной форме в России, на Украине и в Белоруссии имеет отношение к случившемуся.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величайшей катастрофе века книга Владимира Губарева, известного писателя, журналиста, который был свидетелем и участником той трагедии.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www.chitai-gorod.ru/upload/iblock/9e1/9e1fed30c0c5586496ec37f4053eca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57" y="1549547"/>
            <a:ext cx="3086389" cy="4948288"/>
          </a:xfrm>
          <a:prstGeom prst="rect">
            <a:avLst/>
          </a:prstGeom>
          <a:noFill/>
        </p:spPr>
      </p:pic>
      <p:sp>
        <p:nvSpPr>
          <p:cNvPr id="7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41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51167-39F2-48AD-92AA-2CAC68B5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29200"/>
            <a:ext cx="11495314" cy="1325563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Иллеш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А. В. Репортаж из Чернобыля : записки очевидцев.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Комментарии. Размышления / А. В.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Иллеш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А. Е.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Пральников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Москва : Мысль, 1988. – 170 с.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95CC36-6141-410A-B7A3-6A85EDDDC91F}"/>
              </a:ext>
            </a:extLst>
          </p:cNvPr>
          <p:cNvSpPr txBox="1"/>
          <p:nvPr/>
        </p:nvSpPr>
        <p:spPr>
          <a:xfrm>
            <a:off x="4321834" y="1719533"/>
            <a:ext cx="737140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Книга рассказывает об аварии на четвертом энергоблоке Чернобыльской АЭС в конце апреля 1986 года, о ликвидации ее последствий. Журналисты были в числе первых командированы газетой «Известия» и в течении полугода работали там. Их репортажи и стали основой настоящей книги. Чернобыльская авария –  событие, взволновавшее всю планету. Поэтому в книге нашли свое отражение выводы советских и международных экспертов и организаций относительно случившегося, дальнейшего развития атомной энергетики, ее безопасности для жизни человека.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zcrb.at.ua/04_2017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35" y="1647739"/>
            <a:ext cx="2967635" cy="4805887"/>
          </a:xfrm>
          <a:prstGeom prst="rect">
            <a:avLst/>
          </a:prstGeom>
          <a:noFill/>
        </p:spPr>
      </p:pic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98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549C35-55A7-4E79-A5B8-EDC92F74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229201"/>
            <a:ext cx="11157777" cy="12659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Ковальская, Л. А. Чернобыльский дневник : заметки публициста (1986-1987)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/ Л.А. Ковалевская.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Киев 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Рад. 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1990. – 215 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49BAFE-4811-42B2-B020-5EF31647CA6E}"/>
              </a:ext>
            </a:extLst>
          </p:cNvPr>
          <p:cNvSpPr txBox="1"/>
          <p:nvPr/>
        </p:nvSpPr>
        <p:spPr>
          <a:xfrm>
            <a:off x="4405745" y="2021457"/>
            <a:ext cx="735676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/>
                <a:ea typeface="+mn-lt"/>
                <a:cs typeface="+mn-lt"/>
              </a:rPr>
              <a:t>В этой пронзительной книге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/>
                <a:ea typeface="+mn-lt"/>
                <a:cs typeface="+mn-lt"/>
              </a:rPr>
              <a:t>свидетельства очевидца аварии на Чернобыльской АЭС в 1986 году, ее моральных, социальных последствий. Автор, впервые ударивший в набат еще до трагической катастрофы, анализирует различные аспекты функционирования атомной энергетики в </a:t>
            </a:r>
            <a:r>
              <a:rPr lang="ru-RU" sz="2400" dirty="0" smtClean="0">
                <a:latin typeface="Times New Roman"/>
                <a:ea typeface="+mn-lt"/>
                <a:cs typeface="+mn-lt"/>
              </a:rPr>
              <a:t>республике.</a:t>
            </a:r>
            <a:r>
              <a:rPr lang="ru-RU" sz="2400" dirty="0">
                <a:latin typeface="Times New Roman"/>
                <a:ea typeface="+mn-lt"/>
                <a:cs typeface="+mn-lt"/>
              </a:rPr>
              <a:t> 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15362" name="Picture 2" descr="http://wishenko.org/chornobile-v2/87036_html_m506b48c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544" y="1906372"/>
            <a:ext cx="3140950" cy="4427771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Аннотация издательства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09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283EE-F679-4D64-9564-6328418D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61" y="160108"/>
            <a:ext cx="10990259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Медведев, Г. У. Чернобыльская тетрадь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документальная повесть / Г. У. Медведев. – Киев 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Днипро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1990. – 165 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5735" y="1716698"/>
            <a:ext cx="78258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«Чернобыльская тетрадь» – одна из самых известных книг о чернобыльской катастрофе, неоднократно переиздавалась и была переведена на многие языки мира. Это свидетельство из первых рук, основанное на документах и многочисленных показаниях очевидцев, опрошенных автором, который был командирован в Чернобыль сразу после аварии.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Читатель узнает о причинах аварии, ее развитии, включая поминутный анализ происходивших событий, а также о героизме людей, которые ликвидировали ее последствия.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pbs.twimg.com/media/D7pJz-fXsAEnqQ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40" y="1605964"/>
            <a:ext cx="3087585" cy="4813274"/>
          </a:xfrm>
          <a:prstGeom prst="rect">
            <a:avLst/>
          </a:prstGeom>
          <a:noFill/>
        </p:spPr>
      </p:pic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41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ешний, вода, гора, д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4A319D7-69F6-4D4E-A03D-6AB421869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l="33289" r="9137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9A66E-5F78-45C4-9DCC-699F7280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58" y="5116694"/>
            <a:ext cx="6863938" cy="131166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(Откровения святого Иоанна Богослова)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4D9A3F-745C-43E9-9C66-FEEB55822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29" y="391887"/>
            <a:ext cx="6282047" cy="45620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Третий ангел вострубил,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упала с неба большая звезда,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Горящая подобно светильнику,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пала на третью часть рек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на источники вод.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Имя той звезде Полынь.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третья часть вод сделалась полынью,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многие из людей умерли от вод,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Потому что они стали горьки.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29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5D0F7C-6BAF-4208-811A-CBDAB727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225632"/>
            <a:ext cx="10879750" cy="12665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Медведев, Г. У. Чернобыльская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хроника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/ Г. У. Медведев. – Москва : Современник, 1989. – 240 с.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FDCEC9-DAF6-46AD-8A85-958D9C58AB27}"/>
              </a:ext>
            </a:extLst>
          </p:cNvPr>
          <p:cNvSpPr txBox="1"/>
          <p:nvPr/>
        </p:nvSpPr>
        <p:spPr>
          <a:xfrm>
            <a:off x="4249947" y="1848928"/>
            <a:ext cx="741558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публицистической книге «Чернобыльская хроника» писатель рассказывает о трагических событиях в первые часы и дни ядерной катастрофы на четвертом энергоблоке Чернобыльской АЭС, о роковых ошибках и героизме людей в ту трагическую ночь 26 апреля 1986 года. Автор хорошо знает атомную станцию и людей, о которых пишет, со многими из них он работал в 70-е годы на Чернобыльской АЭС. В первой декаде мая выезжал в Чернобыль, к месту событий.</a:t>
            </a:r>
            <a:endParaRPr lang="ru-RU" sz="2400" dirty="0"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57" y="1769423"/>
            <a:ext cx="2930124" cy="47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9564216" y="6569968"/>
            <a:ext cx="2627784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6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1908</Words>
  <Application>Microsoft Office PowerPoint</Application>
  <PresentationFormat>Произвольный</PresentationFormat>
  <Paragraphs>106</Paragraphs>
  <Slides>38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Длинная тень Чернобыля </vt:lpstr>
      <vt:lpstr>Слайд 2</vt:lpstr>
      <vt:lpstr>ДОКУМЕНТАЛЬНЫЕ И ХУДОЖЕСТВЕННЫЕ ПРОИЗВЕДЕНИЯ</vt:lpstr>
      <vt:lpstr>Губарев, В. С. Страсти по Чернобылю / В. С. Губарев. – Москва: АЛГОРИТМ-КНИГА, 2011. – 368 с.</vt:lpstr>
      <vt:lpstr>Иллеш, А. В. Репортаж из Чернобыля : записки очевидцев. Комментарии. Размышления / А. В. Иллеш, А. Е. Пральников. – Москва : Мысль, 1988. – 170 с. </vt:lpstr>
      <vt:lpstr>Ковальская, Л. А. Чернобыльский дневник : заметки публициста (1986-1987) / Л.А. Ковалевская. – Киев : Рад. письменник, 1990. – 215 с.</vt:lpstr>
      <vt:lpstr>Медведев, Г. У. Чернобыльская тетрадь : документальная повесть / Г. У. Медведев. – Киев : Днипро, 1990. – 165 с.</vt:lpstr>
      <vt:lpstr>(Откровения святого Иоанна Богослова)</vt:lpstr>
      <vt:lpstr>Медведев, Г. У. Чернобыльская хроника / Г. У. Медведев. – Москва : Современник, 1989. – 240 с. </vt:lpstr>
      <vt:lpstr>Одинец, М. С. Чернобыль: дни испытаний / М. С. Одинец. – Москва : Юридическая литература, 1988. – 144 с. </vt:lpstr>
      <vt:lpstr>Солдаты Чернобыля : сборник статей / составитель В. Г. Шкода. – Москва: Воениздат, 1989. – 159 с.</vt:lpstr>
      <vt:lpstr>Тараканов, Н. Д. Две трагедии XX века: документальные повести / Н.Д. Тараканов. – Москва: Советский писатель, 1992. – 432 с.</vt:lpstr>
      <vt:lpstr>Чернобыль…Одного хватает слова –  И сердце, как болезненный комок, Сожмется, ожидая вести новой, И горькой пылью пахнет ветерок. </vt:lpstr>
      <vt:lpstr>Тараканов, М. П. Особая зона : документальная повесть [о ликвидации последствий аварий на Чернобыльской АЭС] /  М. П. Тараканов. – Киев : Воениздат. Киев. фил., 1991. – 125 с.</vt:lpstr>
      <vt:lpstr>Чернобыль. Дни испытаний: книга свидетельств: стихи, очерки, рассказы, отрывки из романов и повестей, интервью / составитель В. Г. Шкода. – Киев: Рад. Письменник, 1988. – 509 с. </vt:lpstr>
      <vt:lpstr>Чернобыльская катастрофа / главный редактор В. Г. Барьяхтар. – Киев : Наук. думка, 1995. – 559 с.</vt:lpstr>
      <vt:lpstr>Ярошинская, А. А. Чернобыль. Совершенно секретно /  А. А. Ярошинская. –  Москва : Другие берега, 1992. – 576 с.</vt:lpstr>
      <vt:lpstr>ИЗУЧЕНИЕ И ПРЕОДОЛЕНИЕ ПОСЛЕДСТВИЙ ЧЕРНОБЫЛЬСКОЙ КАТАСТРОФЫ</vt:lpstr>
      <vt:lpstr>Барабой, В. А. От Хиросимы до Чернобыля / В. А. Барабой. – Киев : Наук. думка, 1991. – 122 с. : ил. – (Серия «Чернобыль»).</vt:lpstr>
      <vt:lpstr>Гигевич, В. Стали воды горькими : хроника чернобыльской беды / В. Гигевич, О. Чернов. – Минск: Беларусь, 1991. – 175 с.</vt:lpstr>
      <vt:lpstr>Губарев, В. Зарево над Припятью : записки журналиста / В. Губарев. – Москва : Молодая гвардия, 1987. – 239 с., ил. – (Эврика).</vt:lpstr>
      <vt:lpstr>Александр Белкин</vt:lpstr>
      <vt:lpstr>Де Чан Ким Радиационная экология : учебное пособие / Де Чан Ким, Д. И. Левит, Г. Д. Гаспарян. – Санкт-Петербург ; Москва ; Краснодар : Лань, 2019. – 241 с. </vt:lpstr>
      <vt:lpstr>Коваленко, А. П. Чернобыль сегодня и завтра / А. П. Коваленко, А.А.Карасюк. – Киев : [б. и.], 1988. – 48 с.</vt:lpstr>
      <vt:lpstr>Кулландер, С. Жизнь после Чернобыля : Взгляд из Швеции /  С. Кулландер, Б.Ларсон ; перевод со шведского Ю.В. Кузнецова. – Москва : Энергоатомиздат, 1991. – 48 с. : ил.</vt:lpstr>
      <vt:lpstr>Люцко, А. М. Фон Чернобыля / А. М. Люцко. – Минск : Белорус. сов. энцикл., 1990. – 64 с. </vt:lpstr>
      <vt:lpstr>Владимир Бояновский</vt:lpstr>
      <vt:lpstr>Максимов М. Т. Радиоактивные загрязнения и их измерение : учебное пособие / М. Т. Максимов, Г. О. Оджагов. – 2-е изд., перераб. и доп. – Москва : Энергоатомиздат, 1989. – 304 с., ил. </vt:lpstr>
      <vt:lpstr>Радиационное воздействие на хвойные леса в районе аварии на Чернобыльской АЭС / Коми научный центр УрО АН СССР; под редакцией Г. М. Козубова, А. И. Таскаева. – Сыктывкар: [б. и.], 1990. – 136 с.</vt:lpstr>
      <vt:lpstr>Радиационные аспекты Чернобыльской аварии: труды  1 Всесоюзной конференции, Обнинск, июнь 1988 г. : [в 2 т.] / под редакцией Ю. А. Израэля. – Санкт-Петербург : Гидрометеоиздат, 1993.</vt:lpstr>
      <vt:lpstr>Чернобыль. Десять лет спустя. Неизбежность или случайность? / под редакцией А.Н.Семенова. – Москва : Энергоатомиздат, 1995. –  464 с.</vt:lpstr>
      <vt:lpstr>Не сказка это и не сон, а черной     силы быль. колоколов, тревожный звон…   Чернобыль, смерти пыль. И вопреки календарю,      рождению весны, гремел набат, хотя давно,     уж не было войны…</vt:lpstr>
      <vt:lpstr>Чернобыль: Катастрофа. Подвиг. Уроки и выводы : к 10-летию катастрофы / автор-составитель: А. А. Дьяченко (гл.2,3,4), И. Д. Грабовой (гл.1,2), Л. Н. Ильин (гл.4). – Москва : Интер-Весы, 1996. – 784 с.</vt:lpstr>
      <vt:lpstr>Шигапов, А. С. Чернобыль, Припять, далее нигде... : [путеводитель по городам-призракам, городам-легендам, по зонам отчуждения: реальный мир сталкеров] / А. С. Шигапов. – Москва: ЭКСМО, 2010. – 272 с. – (Подсмотренный мир)</vt:lpstr>
      <vt:lpstr>Яблоков, А. В. Чернобыль : последствия катастрофы для человека и природы / А. В. Яблоков, В. Б. Нестеренко, А. В. Нестеренко. – Санкт-Петербург : Наука, 2007. – 375 с., [2] л. цв. карт : ил</vt:lpstr>
      <vt:lpstr>Слайд 36</vt:lpstr>
      <vt:lpstr>Слайд 37</vt:lpstr>
      <vt:lpstr>Благодарим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668</cp:revision>
  <dcterms:created xsi:type="dcterms:W3CDTF">2020-04-17T13:47:32Z</dcterms:created>
  <dcterms:modified xsi:type="dcterms:W3CDTF">2020-04-24T14:01:53Z</dcterms:modified>
</cp:coreProperties>
</file>