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301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76" r:id="rId26"/>
    <p:sldId id="279" r:id="rId27"/>
    <p:sldId id="30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ytimg.com/vi/OROZfmzyyvU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50676"/>
            <a:ext cx="7854211" cy="4350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Туберкулез и его 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500678"/>
            <a:ext cx="8472518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24 марта – Всемирный День борьбы с туберкулезом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Что происходит?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Туберкулез </a:t>
            </a:r>
            <a:r>
              <a:rPr lang="ru-RU" dirty="0" smtClean="0"/>
              <a:t>может поражать различные органы и ткани человека: глаза, кости, кожу, мочеполовую систему, кишечник и т.д. Тогда туберкулез называется </a:t>
            </a:r>
            <a:r>
              <a:rPr lang="ru-RU" dirty="0" err="1" smtClean="0"/>
              <a:t>внелегочным</a:t>
            </a:r>
            <a:r>
              <a:rPr lang="ru-RU" dirty="0" smtClean="0"/>
              <a:t>, но чаще всего встречается туберкулез легких (83-88 %). </a:t>
            </a:r>
            <a:endParaRPr lang="ru-RU" dirty="0"/>
          </a:p>
        </p:txBody>
      </p:sp>
      <p:pic>
        <p:nvPicPr>
          <p:cNvPr id="18434" name="Picture 2" descr="https://medtub.ru/wp-content/uploads/2017/07/tuberkulez_legkih_medtub_s350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57628"/>
            <a:ext cx="6286498" cy="2686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infox.ru/photo/6a2/b0e/6a2b0ee45a9b26670b3e5190fbc5b9bdasdasdasd5e316735a130f8.42235508-650x433-6a2b0ee45a9b26670b3e5190fbc5b9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143380"/>
            <a:ext cx="4000528" cy="25399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распознать?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7147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Быстрая утомляемость и появление слабости </a:t>
            </a:r>
          </a:p>
          <a:p>
            <a:pPr algn="just"/>
            <a:r>
              <a:rPr lang="ru-RU" dirty="0" smtClean="0"/>
              <a:t>Снижение или отсутствие аппетита, потеря в весе до 5-10 кг </a:t>
            </a:r>
          </a:p>
          <a:p>
            <a:pPr algn="just"/>
            <a:r>
              <a:rPr lang="ru-RU" dirty="0" smtClean="0"/>
              <a:t>Повышенная потливость, особенно по ночам </a:t>
            </a:r>
          </a:p>
          <a:p>
            <a:pPr algn="just"/>
            <a:r>
              <a:rPr lang="ru-RU" dirty="0" smtClean="0"/>
              <a:t>Появление одышки при небольших физических нагрузках </a:t>
            </a:r>
          </a:p>
          <a:p>
            <a:pPr algn="just"/>
            <a:r>
              <a:rPr lang="ru-RU" dirty="0" smtClean="0"/>
              <a:t>Незначительное повышение температуры до 37-37,5 градусов </a:t>
            </a:r>
          </a:p>
          <a:p>
            <a:pPr algn="just"/>
            <a:r>
              <a:rPr lang="ru-RU" dirty="0" smtClean="0"/>
              <a:t>Кашель или покашливание с выделением мокроты, возможно с кровью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4.depositphotos.com/4460429/20133/v/950/depositphotos_201331484-stock-illustration-tuberculosis-infectious-disease-caused-bacter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857628"/>
            <a:ext cx="4286594" cy="28591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делать при появлении признаков заболевания?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/>
              <a:t>При </a:t>
            </a:r>
            <a:r>
              <a:rPr lang="ru-RU" dirty="0" smtClean="0"/>
              <a:t>появлении первых признаков заболевания самолечением заниматься нельзя, следует как можно скорее обратиться к врачу за медицинской помощью.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115328" cy="35004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Если зараженный человек не заболевает сразу, то он становится носителем инфекции. Это можно выявить только с помощью пробы Манту . </a:t>
            </a:r>
          </a:p>
          <a:p>
            <a:r>
              <a:rPr lang="ru-RU" dirty="0" smtClean="0"/>
              <a:t>Реакция на пробу Манту считается положительной при формировании инфильтрата (папулы) диаметром 5мм и более .</a:t>
            </a:r>
            <a:endParaRPr lang="ru-RU" dirty="0"/>
          </a:p>
        </p:txBody>
      </p:sp>
      <p:pic>
        <p:nvPicPr>
          <p:cNvPr id="15362" name="Picture 2" descr="Картинки по запросу &quot;туберкулез картин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00504"/>
            <a:ext cx="3857620" cy="2700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781988" cy="5110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314327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	Для </a:t>
            </a:r>
            <a:r>
              <a:rPr lang="ru-RU" dirty="0" smtClean="0"/>
              <a:t>выявления заболевания кроме пробы Манту проводят флюорографическое обследование (ФЛГ) органов дыхания, которое позволяет обнаружить ранние стадии туберкулеза легких.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/>
              <a:t>Этот </a:t>
            </a:r>
            <a:r>
              <a:rPr lang="ru-RU" dirty="0" smtClean="0"/>
              <a:t>метод диагностики совершенно безвреден при одно </a:t>
            </a:r>
            <a:r>
              <a:rPr lang="ru-RU" dirty="0" smtClean="0"/>
              <a:t>– двукратном </a:t>
            </a:r>
            <a:r>
              <a:rPr lang="ru-RU" dirty="0" smtClean="0"/>
              <a:t>исследовании в течение года, доза рентгеновского облучения очень мала.</a:t>
            </a:r>
            <a:endParaRPr lang="ru-RU" dirty="0"/>
          </a:p>
        </p:txBody>
      </p:sp>
      <p:pic>
        <p:nvPicPr>
          <p:cNvPr id="13314" name="Picture 2" descr="Картинки по запросу &quot;туберкулез картин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857628"/>
            <a:ext cx="4071966" cy="2718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192882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Заподозрить и выявить туберкулезный процесс можно следующими основными методами:</a:t>
            </a:r>
          </a:p>
          <a:p>
            <a:pPr algn="just"/>
            <a:r>
              <a:rPr lang="ru-RU" dirty="0" smtClean="0"/>
              <a:t>при проведении проб </a:t>
            </a:r>
            <a:r>
              <a:rPr lang="ru-RU" dirty="0" smtClean="0"/>
              <a:t>Манту</a:t>
            </a:r>
            <a:endParaRPr lang="ru-RU" dirty="0" smtClean="0"/>
          </a:p>
          <a:p>
            <a:pPr algn="just"/>
            <a:r>
              <a:rPr lang="ru-RU" dirty="0" smtClean="0"/>
              <a:t>ФЛГ обследовании </a:t>
            </a:r>
          </a:p>
          <a:p>
            <a:pPr algn="just"/>
            <a:r>
              <a:rPr lang="ru-RU" dirty="0" smtClean="0"/>
              <a:t>при исследовании мокроты на наличие бактерий</a:t>
            </a:r>
            <a:endParaRPr lang="ru-RU" dirty="0"/>
          </a:p>
        </p:txBody>
      </p:sp>
      <p:pic>
        <p:nvPicPr>
          <p:cNvPr id="12290" name="Picture 2" descr="https://narodna-pravda.ua/wp-content/uploads/2018/10/rent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71810"/>
            <a:ext cx="622304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туберкулез картин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071942"/>
            <a:ext cx="3714776" cy="26119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350046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	Всех </a:t>
            </a:r>
            <a:r>
              <a:rPr lang="ru-RU" dirty="0" smtClean="0"/>
              <a:t>пациентов с выявленным туберкулезом можно вылечить, </a:t>
            </a:r>
            <a:r>
              <a:rPr lang="ru-RU" dirty="0" smtClean="0"/>
              <a:t>главное – делать </a:t>
            </a:r>
            <a:r>
              <a:rPr lang="ru-RU" dirty="0" smtClean="0"/>
              <a:t>это правильно. Лечение должно быть непрерывным и обязательно должно проводиться одновременно несколькими противотуберкулезными препаратами.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	Каждое </a:t>
            </a:r>
            <a:r>
              <a:rPr lang="ru-RU" dirty="0" smtClean="0"/>
              <a:t>из 4-5 лекарств, которые больной принимает ежедневно в течение 6 месяцев, по разному воздействует на палочки Коха, и только совместное их применение может достичь </a:t>
            </a:r>
            <a:r>
              <a:rPr lang="ru-RU" dirty="0" smtClean="0"/>
              <a:t>цели – окончательно </a:t>
            </a:r>
            <a:r>
              <a:rPr lang="ru-RU" dirty="0" smtClean="0"/>
              <a:t>ее уничтожить.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derbent-cgb.ru/wp-content/uploads/2019/04/tuberkulez-1280x780-c-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14752"/>
            <a:ext cx="4806495" cy="2928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328614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	Для </a:t>
            </a:r>
            <a:r>
              <a:rPr lang="ru-RU" dirty="0" smtClean="0"/>
              <a:t>качественного излечения одних противотуберкулезных лекарств недостаточно. Больным также прописывают физиотерапию, дыхательную гимнастику и препараты, поднимающие иммунитет. Неправильное лечение превращает легко излечимую форму болезни в трудно излечимый лекарственно-устойчивый туберкулез.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/>
              <a:t>Хирургическое лечение – удаление </a:t>
            </a:r>
            <a:r>
              <a:rPr lang="ru-RU" dirty="0" smtClean="0"/>
              <a:t>части </a:t>
            </a:r>
            <a:r>
              <a:rPr lang="ru-RU" dirty="0" smtClean="0"/>
              <a:t>легкого – применяется </a:t>
            </a:r>
            <a:r>
              <a:rPr lang="ru-RU" dirty="0" smtClean="0"/>
              <a:t>лишь в запущенных случаях туберкулеза.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972452" cy="469742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Чтобы уменьшить вероятность заражения окружающих, человек, больной активным туберкулезом, должен придерживаться определенных правил: </a:t>
            </a:r>
          </a:p>
          <a:p>
            <a:r>
              <a:rPr lang="ru-RU" dirty="0" smtClean="0"/>
              <a:t>прикрывать рот платком или рукой и отворачиваться при кашле; </a:t>
            </a:r>
          </a:p>
          <a:p>
            <a:r>
              <a:rPr lang="ru-RU" dirty="0" smtClean="0"/>
              <a:t>сжигать бумажные носовые платки немедленно после употребления; </a:t>
            </a:r>
          </a:p>
          <a:p>
            <a:r>
              <a:rPr lang="ru-RU" dirty="0" smtClean="0"/>
              <a:t>пользоваться отдельной посудой и не позволять пользоваться ей другим.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туберкулёз?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4686304" cy="462598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Туберкулез –распространенное</a:t>
            </a:r>
            <a:r>
              <a:rPr lang="ru-RU" dirty="0" smtClean="0"/>
              <a:t>, инфекционное заболевание, возбудителем которого является микобактерия туберкулеза (МБТ).</a:t>
            </a:r>
          </a:p>
          <a:p>
            <a:r>
              <a:rPr lang="ru-RU" dirty="0" smtClean="0"/>
              <a:t>Туберкулез </a:t>
            </a:r>
            <a:r>
              <a:rPr lang="ru-RU" dirty="0" smtClean="0"/>
              <a:t>– одна </a:t>
            </a:r>
            <a:r>
              <a:rPr lang="ru-RU" dirty="0" smtClean="0"/>
              <a:t>из самых распространенных инфекций в мире.</a:t>
            </a:r>
          </a:p>
        </p:txBody>
      </p:sp>
      <p:pic>
        <p:nvPicPr>
          <p:cNvPr id="25602" name="Picture 2" descr="https://phototass2.cdnvideo.ru/width/1200_4ce85301/tass/m2/uploads/i/20190830/5144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14554"/>
            <a:ext cx="3809995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 защитить себя от заражения туберкулезом?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Избегайте всего, что может ослабить защитные силы Вашего организма. Берегите свое здоровье. </a:t>
            </a:r>
            <a:endParaRPr lang="ru-RU" dirty="0" smtClean="0"/>
          </a:p>
          <a:p>
            <a:r>
              <a:rPr lang="ru-RU" dirty="0" smtClean="0"/>
              <a:t>Соблюдайте </a:t>
            </a:r>
            <a:r>
              <a:rPr lang="ru-RU" dirty="0" smtClean="0"/>
              <a:t>режим труда, отдыха и питания. </a:t>
            </a:r>
            <a:endParaRPr lang="ru-RU" dirty="0" smtClean="0"/>
          </a:p>
          <a:p>
            <a:r>
              <a:rPr lang="ru-RU" dirty="0" smtClean="0"/>
              <a:t>Регулярно </a:t>
            </a:r>
            <a:r>
              <a:rPr lang="ru-RU" dirty="0" smtClean="0"/>
              <a:t>занимайтесь спортом. </a:t>
            </a:r>
            <a:endParaRPr lang="ru-RU" dirty="0" smtClean="0"/>
          </a:p>
          <a:p>
            <a:r>
              <a:rPr lang="ru-RU" dirty="0" smtClean="0"/>
              <a:t>Больше </a:t>
            </a:r>
            <a:r>
              <a:rPr lang="ru-RU" dirty="0" smtClean="0"/>
              <a:t>находитесь на свежем воздухе.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smtClean="0"/>
              <a:t>курите, не позволяйте курить другим в Вашем окружении.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smtClean="0"/>
              <a:t>злоупотребляйте алкоголем, наркотиками. </a:t>
            </a:r>
            <a:endParaRPr lang="ru-RU" dirty="0" smtClean="0"/>
          </a:p>
          <a:p>
            <a:r>
              <a:rPr lang="ru-RU" dirty="0" smtClean="0"/>
              <a:t>Чаще </a:t>
            </a:r>
            <a:r>
              <a:rPr lang="ru-RU" dirty="0" smtClean="0"/>
              <a:t>проветривайте помещения, где находитесь (класс, квартира и др.). </a:t>
            </a:r>
            <a:endParaRPr lang="ru-RU" dirty="0" smtClean="0"/>
          </a:p>
          <a:p>
            <a:r>
              <a:rPr lang="ru-RU" dirty="0" smtClean="0"/>
              <a:t>Систематически </a:t>
            </a:r>
            <a:r>
              <a:rPr lang="ru-RU" dirty="0" smtClean="0"/>
              <a:t>проводите влажную уборку помещений. </a:t>
            </a:r>
            <a:endParaRPr lang="ru-RU" dirty="0" smtClean="0"/>
          </a:p>
          <a:p>
            <a:r>
              <a:rPr lang="ru-RU" dirty="0" smtClean="0"/>
              <a:t>Пользуйтесь </a:t>
            </a:r>
            <a:r>
              <a:rPr lang="ru-RU" dirty="0" smtClean="0"/>
              <a:t>индивидуальной посудой и средствами гигиены. </a:t>
            </a:r>
            <a:endParaRPr lang="ru-RU" dirty="0" smtClean="0"/>
          </a:p>
          <a:p>
            <a:r>
              <a:rPr lang="ru-RU" dirty="0" smtClean="0"/>
              <a:t>Обязательно </a:t>
            </a:r>
            <a:r>
              <a:rPr lang="ru-RU" dirty="0" smtClean="0"/>
              <a:t>соблюдайте личную гигиену (мытье рук после возвращения с улицы, из транспорта, из туалета и перед едой). </a:t>
            </a:r>
            <a:endParaRPr lang="ru-RU" dirty="0" smtClean="0"/>
          </a:p>
          <a:p>
            <a:r>
              <a:rPr lang="ru-RU" dirty="0" smtClean="0"/>
              <a:t>Держитесь </a:t>
            </a:r>
            <a:r>
              <a:rPr lang="ru-RU" dirty="0" smtClean="0"/>
              <a:t>подальше от кашляющих людей.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Согласно рекомендациям Всемирной Организации Здравоохранения (ВОЗ), иммунизацию вакциной БЦЖ считают одной из наиболее важных мер по предупреждению туберкулеза</a:t>
            </a:r>
            <a:endParaRPr lang="ru-RU" dirty="0"/>
          </a:p>
        </p:txBody>
      </p:sp>
      <p:pic>
        <p:nvPicPr>
          <p:cNvPr id="7170" name="Picture 2" descr="Картинки по запросу &quot;вакцина бцж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00372"/>
            <a:ext cx="575310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вакцина бцж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14686"/>
            <a:ext cx="4643470" cy="348260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335758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	В </a:t>
            </a:r>
            <a:r>
              <a:rPr lang="ru-RU" dirty="0" smtClean="0"/>
              <a:t>России приказом Минздрава РФ от </a:t>
            </a:r>
            <a:r>
              <a:rPr lang="ru-RU" dirty="0" smtClean="0"/>
              <a:t>    27.06.01 г.    № </a:t>
            </a:r>
            <a:r>
              <a:rPr lang="ru-RU" dirty="0" smtClean="0"/>
              <a:t>229 «О национальном </a:t>
            </a:r>
            <a:r>
              <a:rPr lang="ru-RU" dirty="0" smtClean="0"/>
              <a:t>календаре профилактических </a:t>
            </a:r>
            <a:r>
              <a:rPr lang="ru-RU" dirty="0" smtClean="0"/>
              <a:t>прививок и календаре профилактических прививок по эпидемическим показаниям» предусмотрена вакцинация против туберкулеза новорожденных на 3-7 </a:t>
            </a:r>
            <a:r>
              <a:rPr lang="ru-RU" dirty="0" smtClean="0"/>
              <a:t>день, </a:t>
            </a:r>
            <a:r>
              <a:rPr lang="ru-RU" dirty="0" smtClean="0"/>
              <a:t>первая ревакцинация в 7 лет и вторая в 14 лет.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ПОМНИТЕ!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27860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Туберкулез </a:t>
            </a:r>
            <a:r>
              <a:rPr lang="ru-RU" dirty="0" smtClean="0"/>
              <a:t>сейчас представляет серьезную опасность для населения. Ежегодно увеличивается количество людей заболевших туберкулезом и умерших от него. Подумайте о сохранении своего здоровья и окружающих Вас людей.</a:t>
            </a:r>
            <a:endParaRPr lang="ru-RU" dirty="0"/>
          </a:p>
        </p:txBody>
      </p:sp>
      <p:pic>
        <p:nvPicPr>
          <p:cNvPr id="5122" name="Picture 2" descr="Картинки по запросу &quot;здоровые легки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00438"/>
            <a:ext cx="4143404" cy="2958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ПОМНИТЕ!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292895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Посещайте </a:t>
            </a:r>
            <a:r>
              <a:rPr lang="ru-RU" dirty="0" smtClean="0"/>
              <a:t>флюорографический кабинет не реже 1 раза в год. Не препятствуйте проведению противотуберкулезных мероприятий и не отказывайтесь от противотуберкулезных прививок.</a:t>
            </a:r>
            <a:endParaRPr lang="ru-RU" dirty="0"/>
          </a:p>
        </p:txBody>
      </p:sp>
      <p:pic>
        <p:nvPicPr>
          <p:cNvPr id="4" name="Picture 2" descr="https://protuberkulez.info/wp-content/uploads/2019/05/analiz-mokroty-na-tuberkul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876"/>
            <a:ext cx="4500594" cy="3048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Туберкулёз излечим!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128588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Помните, что своевременное выявление заболевания и раннее начало лечения </a:t>
            </a:r>
            <a:r>
              <a:rPr lang="ru-RU" dirty="0" smtClean="0"/>
              <a:t>– это </a:t>
            </a:r>
            <a:r>
              <a:rPr lang="ru-RU" dirty="0" smtClean="0"/>
              <a:t>залог излечения!</a:t>
            </a:r>
            <a:endParaRPr lang="ru-RU" dirty="0"/>
          </a:p>
        </p:txBody>
      </p:sp>
      <p:pic>
        <p:nvPicPr>
          <p:cNvPr id="5" name="Picture 4" descr="Картинки по запросу &quot;здоровые легки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00306"/>
            <a:ext cx="6143668" cy="4091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Помогите себе остаться здоровым!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115328" cy="22860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Ведите здоровый образ жизни </a:t>
            </a:r>
          </a:p>
          <a:p>
            <a:r>
              <a:rPr lang="ru-RU" dirty="0" smtClean="0"/>
              <a:t>Не ослабляйте организм алкоголем, курением, наркотиками</a:t>
            </a:r>
          </a:p>
          <a:p>
            <a:r>
              <a:rPr lang="ru-RU" dirty="0" smtClean="0"/>
              <a:t>Проходите ежегодно флюорографическое обследование</a:t>
            </a:r>
            <a:endParaRPr lang="ru-RU" dirty="0"/>
          </a:p>
        </p:txBody>
      </p:sp>
      <p:pic>
        <p:nvPicPr>
          <p:cNvPr id="1032" name="Picture 8" descr="https://slide-share.ru/image/587277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429000"/>
            <a:ext cx="5715040" cy="3178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pic>
        <p:nvPicPr>
          <p:cNvPr id="4" name="Picture 6" descr="Картинки по запросу &quot;здоровые легки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715172" cy="4794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imptomyinfo.ru/uploads/images/26/8a/06/268a065d-0ca8-43ee-ae0f-324b181467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4071966" cy="30501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Причиной развития туберкулёза является туберкулёзная палочка, которая, попав в организм человека, начинает его разрушать. Туберкулёз может поражать любой орган, но преимущественно поражает лёгкие.</a:t>
            </a:r>
          </a:p>
        </p:txBody>
      </p:sp>
      <p:pic>
        <p:nvPicPr>
          <p:cNvPr id="25602" name="Picture 2" descr="https://golos.ua/images/items/2019-02/13/sRukiS1trQZm5bN9/img_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3952902" cy="2964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Кто открыл возбудителя туберкулеза и</a:t>
            </a:r>
            <a:br>
              <a:rPr lang="ru-RU" sz="3600" dirty="0" smtClean="0"/>
            </a:br>
            <a:r>
              <a:rPr lang="ru-RU" sz="3600" dirty="0" smtClean="0"/>
              <a:t>доказал, что это не наследственное, а</a:t>
            </a:r>
            <a:br>
              <a:rPr lang="ru-RU" sz="3600" dirty="0" smtClean="0"/>
            </a:br>
            <a:r>
              <a:rPr lang="ru-RU" sz="3600" dirty="0" smtClean="0"/>
              <a:t>инфекционное заболевание?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4400552" cy="448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Возбудитель </a:t>
            </a:r>
            <a:r>
              <a:rPr lang="ru-RU" dirty="0" smtClean="0"/>
              <a:t>заболевания – микобактерия  туберкулеза – была открыта Робертом Кохом в 1882 году, ее назвали «палочкой Коха».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714876" y="6000768"/>
            <a:ext cx="3971924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Роберт Кох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1843–1910)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https://24smi.org/public/media/resize/800x-/celebrity/2018/10/19/6gf7ww9wsbyg-portret-roberta-kok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66862"/>
            <a:ext cx="3214710" cy="4286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gorclinbol.ru/wp-content/uploads/2019/12/18daf61febde67d0138d177e043896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929066"/>
            <a:ext cx="4143404" cy="26349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Какими </a:t>
            </a:r>
            <a:r>
              <a:rPr lang="ru-RU" dirty="0" err="1" smtClean="0"/>
              <a:t>свойствамиобладает</a:t>
            </a:r>
            <a:r>
              <a:rPr lang="ru-RU" dirty="0" smtClean="0"/>
              <a:t> </a:t>
            </a:r>
            <a:r>
              <a:rPr lang="ru-RU" dirty="0" smtClean="0"/>
              <a:t>возбудитель туберкулеза?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При </a:t>
            </a:r>
            <a:r>
              <a:rPr lang="ru-RU" dirty="0" smtClean="0"/>
              <a:t>температуре +23 градуса бактерии остаются жизнеспособными до 7 лет, в высохшей мокроте </a:t>
            </a:r>
            <a:r>
              <a:rPr lang="ru-RU" dirty="0" smtClean="0"/>
              <a:t>– до </a:t>
            </a:r>
            <a:r>
              <a:rPr lang="ru-RU" dirty="0" smtClean="0"/>
              <a:t>1 года, на страницах </a:t>
            </a:r>
            <a:r>
              <a:rPr lang="ru-RU" dirty="0" smtClean="0"/>
              <a:t>книг – до </a:t>
            </a:r>
            <a:r>
              <a:rPr lang="ru-RU" dirty="0" smtClean="0"/>
              <a:t>6 месяцев, на одежде и белье больного </a:t>
            </a:r>
            <a:r>
              <a:rPr lang="ru-RU" dirty="0" smtClean="0"/>
              <a:t>– до </a:t>
            </a:r>
            <a:r>
              <a:rPr lang="ru-RU" dirty="0" smtClean="0"/>
              <a:t>4 месяцев.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slide-share.ru/image/37203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857628"/>
            <a:ext cx="4353215" cy="27860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происходит заражение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5004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Основной источник </a:t>
            </a:r>
            <a:r>
              <a:rPr lang="ru-RU" dirty="0" smtClean="0"/>
              <a:t>инфекции – больной </a:t>
            </a:r>
            <a:r>
              <a:rPr lang="ru-RU" dirty="0" smtClean="0"/>
              <a:t>открытой формой, у которого в капле мокроты содержится до 2-3 миллионов микобактерий</a:t>
            </a:r>
          </a:p>
          <a:p>
            <a:r>
              <a:rPr lang="ru-RU" dirty="0" smtClean="0"/>
              <a:t>Реже заражение наступает при употреблении в пищу молочных продуктов от больных туберкулезом животных.</a:t>
            </a:r>
          </a:p>
          <a:p>
            <a:r>
              <a:rPr lang="ru-RU" dirty="0" smtClean="0"/>
              <a:t>Заражение возможно через предметы обихода больного, при поцелуях, при </a:t>
            </a:r>
            <a:r>
              <a:rPr lang="ru-RU" dirty="0" err="1" smtClean="0"/>
              <a:t>докуривании</a:t>
            </a:r>
            <a:r>
              <a:rPr lang="ru-RU" dirty="0" smtClean="0"/>
              <a:t> чужих сигарет, отмечено также внутриутробное заражение плода у больных беременных женщин.</a:t>
            </a:r>
            <a:endParaRPr lang="ru-RU" dirty="0"/>
          </a:p>
        </p:txBody>
      </p:sp>
      <p:pic>
        <p:nvPicPr>
          <p:cNvPr id="22530" name="Picture 2" descr="https://novoevmire.biz/wp-content/uploads/5c553d690a65b5c553d690a69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14818"/>
            <a:ext cx="3428992" cy="2277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balpnd.ru/wp-content/uploads/2020/01/35095df65d21135d09e35c64269408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4138493" cy="4429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Пути заражения</a:t>
            </a:r>
            <a:br>
              <a:rPr lang="ru-RU" dirty="0" smtClean="0"/>
            </a:br>
            <a:r>
              <a:rPr lang="ru-RU" dirty="0" smtClean="0"/>
              <a:t>микобактериями туберкулеза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4471990" cy="507209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Аэрогенный: (при вдыхании воздуха)</a:t>
            </a:r>
          </a:p>
          <a:p>
            <a:r>
              <a:rPr lang="ru-RU" dirty="0" smtClean="0"/>
              <a:t>воздушно-капельный (при чихании и кашле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воздушно-пылевой (в запыленных помещениях, где находился больной</a:t>
            </a:r>
            <a:r>
              <a:rPr lang="ru-RU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2.Контактный (через предметы быта</a:t>
            </a:r>
            <a:r>
              <a:rPr lang="ru-RU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3.Пищевой (при употреблении в пищу зараженных продуктов питания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происходит?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17145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Живые </a:t>
            </a:r>
            <a:r>
              <a:rPr lang="ru-RU" dirty="0" smtClean="0"/>
              <a:t>возбудители длительное время могут оставаться в организме, и не всегда вызывают заболевание туберкулезом.</a:t>
            </a:r>
            <a:endParaRPr lang="ru-RU" dirty="0"/>
          </a:p>
        </p:txBody>
      </p:sp>
      <p:pic>
        <p:nvPicPr>
          <p:cNvPr id="20484" name="Picture 4" descr="Картинки по запросу &quot;чистые легки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928934"/>
            <a:ext cx="566267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Что происходит?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5286412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Палочка </a:t>
            </a:r>
            <a:r>
              <a:rPr lang="ru-RU" dirty="0" smtClean="0"/>
              <a:t>Коха попадает в человеческий организм и приводит к изменению состояния иммунной системы. При активной форме туберкулеза палочка Коха быстро размножается в легких больного и питается человеческими тканями, разрушая легкие, отравляя организм человека продуктами своей жизнедеятельности. Вместе с кровью и лимфой она может распространяться по всему организму.</a:t>
            </a:r>
            <a:endParaRPr lang="ru-RU" dirty="0"/>
          </a:p>
        </p:txBody>
      </p:sp>
      <p:pic>
        <p:nvPicPr>
          <p:cNvPr id="19458" name="Picture 2" descr="https://s-voi.ru/wp-content/uploads/2019/09/lsdfu2j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643314"/>
            <a:ext cx="3357586" cy="2743627"/>
          </a:xfrm>
          <a:prstGeom prst="rect">
            <a:avLst/>
          </a:prstGeom>
          <a:noFill/>
        </p:spPr>
      </p:pic>
      <p:pic>
        <p:nvPicPr>
          <p:cNvPr id="18434" name="Picture 2" descr="http://novoshishminsk.ru/images/uploads/news/2018/4/27/bd73ca841048c1f3467918df492dcec4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14422"/>
            <a:ext cx="3429024" cy="281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517</Words>
  <PresentationFormat>Экран (4:3)</PresentationFormat>
  <Paragraphs>83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Туберкулез и его профилактика</vt:lpstr>
      <vt:lpstr>Что такое туберкулёз?</vt:lpstr>
      <vt:lpstr>Слайд 3</vt:lpstr>
      <vt:lpstr>Кто открыл возбудителя туберкулеза и доказал, что это не наследственное, а инфекционное заболевание? </vt:lpstr>
      <vt:lpstr>Какими свойствамиобладает возбудитель туберкулеза?</vt:lpstr>
      <vt:lpstr>Как происходит заражение</vt:lpstr>
      <vt:lpstr>Пути заражения микобактериями туберкулеза</vt:lpstr>
      <vt:lpstr>Что происходит?</vt:lpstr>
      <vt:lpstr>Что происходит?</vt:lpstr>
      <vt:lpstr>Что происходит?</vt:lpstr>
      <vt:lpstr>Как распознать?</vt:lpstr>
      <vt:lpstr>Что делать при появлении признаков заболевания?</vt:lpstr>
      <vt:lpstr>Диагностика</vt:lpstr>
      <vt:lpstr>Слайд 14</vt:lpstr>
      <vt:lpstr>Диагностика</vt:lpstr>
      <vt:lpstr>Диагностика</vt:lpstr>
      <vt:lpstr>Лечение</vt:lpstr>
      <vt:lpstr>Лечение</vt:lpstr>
      <vt:lpstr>Профилактика</vt:lpstr>
      <vt:lpstr>Как защитить себя от заражения туберкулезом?</vt:lpstr>
      <vt:lpstr>Слайд 21</vt:lpstr>
      <vt:lpstr>Слайд 22</vt:lpstr>
      <vt:lpstr>ПОМНИТЕ!</vt:lpstr>
      <vt:lpstr>ПОМНИТЕ!</vt:lpstr>
      <vt:lpstr>Туберкулёз излечим!</vt:lpstr>
      <vt:lpstr>Помогите себе остаться здоровым!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ab1</dc:creator>
  <cp:lastModifiedBy>zavabon</cp:lastModifiedBy>
  <cp:revision>55</cp:revision>
  <dcterms:created xsi:type="dcterms:W3CDTF">2020-03-22T10:12:24Z</dcterms:created>
  <dcterms:modified xsi:type="dcterms:W3CDTF">2020-03-24T08:33:07Z</dcterms:modified>
</cp:coreProperties>
</file>