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74" r:id="rId6"/>
    <p:sldId id="262" r:id="rId7"/>
    <p:sldId id="266" r:id="rId8"/>
    <p:sldId id="257" r:id="rId9"/>
    <p:sldId id="268" r:id="rId10"/>
    <p:sldId id="270" r:id="rId11"/>
    <p:sldId id="260" r:id="rId12"/>
    <p:sldId id="259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 varScale="1">
        <p:scale>
          <a:sx n="108" d="100"/>
          <a:sy n="108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BFE6-0F20-44F9-8E0F-6A604FE5D4F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B04-B1CF-4614-B746-45A0A921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BFE6-0F20-44F9-8E0F-6A604FE5D4F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B04-B1CF-4614-B746-45A0A921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BFE6-0F20-44F9-8E0F-6A604FE5D4F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B04-B1CF-4614-B746-45A0A921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BFE6-0F20-44F9-8E0F-6A604FE5D4F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B04-B1CF-4614-B746-45A0A921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BFE6-0F20-44F9-8E0F-6A604FE5D4F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B04-B1CF-4614-B746-45A0A921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BFE6-0F20-44F9-8E0F-6A604FE5D4F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B04-B1CF-4614-B746-45A0A921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BFE6-0F20-44F9-8E0F-6A604FE5D4F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B04-B1CF-4614-B746-45A0A921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BFE6-0F20-44F9-8E0F-6A604FE5D4F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B04-B1CF-4614-B746-45A0A921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BFE6-0F20-44F9-8E0F-6A604FE5D4F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B04-B1CF-4614-B746-45A0A921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BFE6-0F20-44F9-8E0F-6A604FE5D4F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B04-B1CF-4614-B746-45A0A921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BFE6-0F20-44F9-8E0F-6A604FE5D4F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B04-B1CF-4614-B746-45A0A921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BBFE6-0F20-44F9-8E0F-6A604FE5D4F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9AB04-B1CF-4614-B746-45A0A9219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2304256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latin typeface="Bookman Old Style" pitchFamily="18" charset="0"/>
                <a:cs typeface="Times New Roman" pitchFamily="18" charset="0"/>
              </a:rPr>
              <a:t>Голлербах</a:t>
            </a:r>
            <a:r>
              <a:rPr lang="ru-RU" sz="6000" b="1" dirty="0" smtClean="0">
                <a:latin typeface="Bookman Old Style" pitchFamily="18" charset="0"/>
                <a:cs typeface="Times New Roman" pitchFamily="18" charset="0"/>
              </a:rPr>
              <a:t> Эрих Федорович </a:t>
            </a:r>
            <a:endParaRPr lang="ru-RU" sz="60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ru-RU" sz="5000" b="1" i="1" dirty="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rPr>
              <a:t>русский искусствовед, художественный </a:t>
            </a:r>
            <a:r>
              <a:rPr lang="ru-RU" sz="5000" b="1" i="1" dirty="0" smtClean="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ru-RU" sz="5000" b="1" i="1" dirty="0" smtClean="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5000" b="1" i="1" dirty="0" smtClean="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rPr>
              <a:t>и </a:t>
            </a:r>
            <a:r>
              <a:rPr lang="ru-RU" sz="5000" b="1" i="1" dirty="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rPr>
              <a:t>литературный критик, библиограф и </a:t>
            </a:r>
            <a:r>
              <a:rPr lang="ru-RU" sz="5000" b="1" i="1" dirty="0" smtClean="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rPr>
              <a:t>библиофил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3143248"/>
            <a:ext cx="63579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500" b="1" dirty="0" smtClean="0">
                <a:latin typeface="Bookman Old Style" pitchFamily="18" charset="0"/>
                <a:ea typeface="+mj-ea"/>
                <a:cs typeface="+mj-cs"/>
              </a:rPr>
              <a:t>1895-1942</a:t>
            </a:r>
            <a:endParaRPr lang="ru-RU" sz="4500" b="1" dirty="0"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Он работал в музеях и издательствах, организовывал выставки, был художником, критиком, библиографом, коллекционером, переводчиком, серьезным исследователем.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429156" cy="4525963"/>
          </a:xfrm>
        </p:spPr>
        <p:txBody>
          <a:bodyPr>
            <a:normAutofit/>
          </a:bodyPr>
          <a:lstStyle/>
          <a:p>
            <a:pPr marL="0" indent="342900" algn="just">
              <a:spcBef>
                <a:spcPct val="0"/>
              </a:spcBef>
              <a:buNone/>
            </a:pPr>
            <a:r>
              <a:rPr lang="ru-RU" sz="1800" b="1" dirty="0" smtClean="0">
                <a:latin typeface="Bookman Old Style" pitchFamily="18" charset="0"/>
                <a:ea typeface="+mj-ea"/>
                <a:cs typeface="+mj-cs"/>
              </a:rPr>
              <a:t>Литературоведческое </a:t>
            </a:r>
            <a:r>
              <a:rPr lang="ru-RU" sz="1800" b="1" dirty="0">
                <a:latin typeface="Bookman Old Style" pitchFamily="18" charset="0"/>
                <a:ea typeface="+mj-ea"/>
                <a:cs typeface="+mj-cs"/>
              </a:rPr>
              <a:t>наследие </a:t>
            </a:r>
            <a:r>
              <a:rPr lang="ru-RU" sz="1800" b="1" dirty="0" err="1">
                <a:latin typeface="Bookman Old Style" pitchFamily="18" charset="0"/>
                <a:ea typeface="+mj-ea"/>
                <a:cs typeface="+mj-cs"/>
              </a:rPr>
              <a:t>Голлербаха</a:t>
            </a:r>
            <a:r>
              <a:rPr lang="ru-RU" sz="1800" b="1" dirty="0">
                <a:latin typeface="Bookman Old Style" pitchFamily="18" charset="0"/>
                <a:ea typeface="+mj-ea"/>
                <a:cs typeface="+mj-cs"/>
              </a:rPr>
              <a:t> составляют труды об Александре Пушкине, Василии Розанове, Александре Блоке, Алексее Толстом, Михаиле Кузмине, Давиде </a:t>
            </a:r>
            <a:r>
              <a:rPr lang="ru-RU" sz="1800" b="1" dirty="0" err="1">
                <a:latin typeface="Bookman Old Style" pitchFamily="18" charset="0"/>
                <a:ea typeface="+mj-ea"/>
                <a:cs typeface="+mj-cs"/>
              </a:rPr>
              <a:t>Бурлюке</a:t>
            </a:r>
            <a:r>
              <a:rPr lang="ru-RU" sz="1800" b="1" dirty="0">
                <a:latin typeface="Bookman Old Style" pitchFamily="18" charset="0"/>
                <a:ea typeface="+mj-ea"/>
                <a:cs typeface="+mj-cs"/>
              </a:rPr>
              <a:t>, Акиме Волынском, Федоре </a:t>
            </a:r>
            <a:r>
              <a:rPr lang="ru-RU" sz="1800" b="1" dirty="0" smtClean="0">
                <a:latin typeface="Bookman Old Style" pitchFamily="18" charset="0"/>
                <a:ea typeface="+mj-ea"/>
                <a:cs typeface="+mj-cs"/>
              </a:rPr>
              <a:t>Сологубе и др.</a:t>
            </a:r>
            <a:endParaRPr lang="ru-RU" sz="1800" b="1" dirty="0"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4" name="Рисунок 3" descr="a_ignore_q_80_w_1000_c_limit_1.jpg"/>
          <p:cNvPicPr>
            <a:picLocks noChangeAspect="1"/>
          </p:cNvPicPr>
          <p:nvPr/>
        </p:nvPicPr>
        <p:blipFill>
          <a:blip r:embed="rId2" cstate="print"/>
          <a:srcRect l="4642" t="4167" r="3078" b="3125"/>
          <a:stretch>
            <a:fillRect/>
          </a:stretch>
        </p:blipFill>
        <p:spPr>
          <a:xfrm>
            <a:off x="357158" y="1500174"/>
            <a:ext cx="1704880" cy="2571768"/>
          </a:xfrm>
          <a:prstGeom prst="rect">
            <a:avLst/>
          </a:prstGeom>
        </p:spPr>
      </p:pic>
      <p:pic>
        <p:nvPicPr>
          <p:cNvPr id="6" name="Рисунок 5" descr="103340_15.jpg"/>
          <p:cNvPicPr>
            <a:picLocks noChangeAspect="1"/>
          </p:cNvPicPr>
          <p:nvPr/>
        </p:nvPicPr>
        <p:blipFill>
          <a:blip r:embed="rId3" cstate="print"/>
          <a:srcRect l="20803" t="13047" r="8029" b="13047"/>
          <a:stretch>
            <a:fillRect/>
          </a:stretch>
        </p:blipFill>
        <p:spPr>
          <a:xfrm>
            <a:off x="1000100" y="2643182"/>
            <a:ext cx="2270141" cy="3143272"/>
          </a:xfrm>
          <a:prstGeom prst="rect">
            <a:avLst/>
          </a:prstGeom>
        </p:spPr>
      </p:pic>
      <p:pic>
        <p:nvPicPr>
          <p:cNvPr id="7" name="Рисунок 6" descr="a_ignore_q_80_w_1000_c_limit_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500438"/>
            <a:ext cx="2000264" cy="30218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Тематика его работ широка и разнообразна: философские, литературоведческие статьи и заметки, стихотворения, лирические эссе.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28800"/>
            <a:ext cx="4357718" cy="3672408"/>
          </a:xfrm>
        </p:spPr>
        <p:txBody>
          <a:bodyPr>
            <a:noAutofit/>
          </a:bodyPr>
          <a:lstStyle/>
          <a:p>
            <a:pPr marL="0" indent="342900" algn="just">
              <a:buNone/>
            </a:pPr>
            <a:r>
              <a:rPr lang="ru-RU" sz="1800" b="1" dirty="0" smtClean="0">
                <a:latin typeface="Bookman Old Style" pitchFamily="18" charset="0"/>
                <a:ea typeface="+mj-ea"/>
                <a:cs typeface="+mj-cs"/>
              </a:rPr>
              <a:t>Всего </a:t>
            </a:r>
            <a:r>
              <a:rPr lang="ru-RU" sz="1800" b="1" dirty="0">
                <a:latin typeface="Bookman Old Style" pitchFamily="18" charset="0"/>
                <a:ea typeface="+mj-ea"/>
                <a:cs typeface="+mj-cs"/>
              </a:rPr>
              <a:t>же за 25 лет </a:t>
            </a:r>
            <a:r>
              <a:rPr lang="ru-RU" sz="1800" b="1" dirty="0" err="1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800" b="1" dirty="0">
                <a:latin typeface="Bookman Old Style" pitchFamily="18" charset="0"/>
                <a:ea typeface="+mj-ea"/>
                <a:cs typeface="+mj-cs"/>
              </a:rPr>
              <a:t> написал более 50 книг и около 600 статей, вел большую лекционную работу, выступал с докладами в творческих и научных организациях. Страстный коллекционер, он стал одним из организаторов Ленинградского общества библиофилов (ЛОБ) и одним из первых его председателей (1924 -1926).</a:t>
            </a:r>
          </a:p>
        </p:txBody>
      </p:sp>
      <p:pic>
        <p:nvPicPr>
          <p:cNvPr id="4" name="Рисунок 3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3"/>
            <a:ext cx="4214842" cy="38550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Историк искусства. 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714488"/>
            <a:ext cx="4786346" cy="3429024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800" b="1" dirty="0" smtClean="0">
                <a:latin typeface="Bookman Old Style" pitchFamily="18" charset="0"/>
                <a:ea typeface="+mj-ea"/>
                <a:cs typeface="+mj-cs"/>
              </a:rPr>
              <a:t>Знаток </a:t>
            </a:r>
            <a:r>
              <a:rPr lang="ru-RU" sz="1800" b="1" dirty="0">
                <a:latin typeface="Bookman Old Style" pitchFamily="18" charset="0"/>
                <a:ea typeface="+mj-ea"/>
                <a:cs typeface="+mj-cs"/>
              </a:rPr>
              <a:t>русской графики – книжной иллюстрации, гравюры, экслибриса. Художественный критик и тонкий стилист. Музейный и издательский работник. Первый биограф Василия Розанова. Коллекционер. Глава Ленинградского общества библиофилов. Недурной рисовальщик. Мастер дружеских посланий, эпиграмм и стихотворных тостов, а также автор «заумных» философских эссе.</a:t>
            </a:r>
          </a:p>
        </p:txBody>
      </p:sp>
      <p:pic>
        <p:nvPicPr>
          <p:cNvPr id="4" name="Рисунок 3" descr="foto2.e.f.gollerbah.karandashnyy_portret._1921_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168352" cy="401427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000" b="1" dirty="0" smtClean="0">
                <a:latin typeface="Bookman Old Style" pitchFamily="18" charset="0"/>
              </a:rPr>
              <a:t>Библиография:</a:t>
            </a:r>
            <a:r>
              <a:rPr lang="ru-RU" sz="2000" b="1" dirty="0">
                <a:latin typeface="Bookman Old Style" pitchFamily="18" charset="0"/>
              </a:rPr>
              <a:t/>
            </a:r>
            <a:br>
              <a:rPr lang="ru-RU" sz="2000" b="1" dirty="0">
                <a:latin typeface="Bookman Old Style" pitchFamily="18" charset="0"/>
              </a:rPr>
            </a:b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5400600"/>
          </a:xfrm>
        </p:spPr>
        <p:txBody>
          <a:bodyPr>
            <a:noAutofit/>
          </a:bodyPr>
          <a:lstStyle/>
          <a:p>
            <a:pPr marL="0" lv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1. А. С. Пушкин в портретах и иллюстрациях : пособие для учащихся средней школы / составитель : Э. Ф. </a:t>
            </a:r>
            <a:r>
              <a:rPr lang="ru-RU" sz="1200" b="1" dirty="0" err="1" smtClean="0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 и В. Е. Евгеньев-Максимов. – Москва ; Ленинград, 1937. – 127 с. : рис., </a:t>
            </a:r>
            <a:r>
              <a:rPr lang="ru-RU" sz="1200" b="1" dirty="0" err="1" smtClean="0">
                <a:latin typeface="Bookman Old Style" pitchFamily="18" charset="0"/>
                <a:ea typeface="+mj-ea"/>
                <a:cs typeface="+mj-cs"/>
              </a:rPr>
              <a:t>портр</a:t>
            </a: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.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2. А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 Я. Головин : жизнь и творчество / Э.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 – Ленинград, 1928. – 93 с. :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портр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., рис.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3. </a:t>
            </a:r>
            <a:r>
              <a:rPr lang="ru-RU" sz="1200" b="1" dirty="0" err="1" smtClean="0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Э. Алексей Н. Толстой : опыт критико-библиографического исследования / Э. 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 – Ленинград, 1927. – 77 с. 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4. </a:t>
            </a:r>
            <a:r>
              <a:rPr lang="ru-RU" sz="1200" b="1" dirty="0" err="1" smtClean="0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Э. Искусство силуэта / Э.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 // Наше наследие. – 1990. – № 3 (15). – С. 110–111. : рис.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5. </a:t>
            </a:r>
            <a:r>
              <a:rPr lang="ru-RU" sz="1200" b="1" dirty="0" err="1" smtClean="0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Э. Портретная живопись в России XVIII век / Э.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 – Москва ; Ленинград, 1923. – 140 с., [7] л. ил.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6. </a:t>
            </a:r>
            <a:r>
              <a:rPr lang="ru-RU" sz="1200" b="1" dirty="0" err="1" smtClean="0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Э. Рисунки М.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Добужинского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 / Э.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 – Москва ; Петроград, 1923. – 104 с. : ил. 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7. </a:t>
            </a:r>
            <a:r>
              <a:rPr lang="ru-RU" sz="1200" b="1" dirty="0" err="1" smtClean="0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Э. Советская графика / Э.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 – Москва, 1938. – 56 с. : ил. 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8. </a:t>
            </a:r>
            <a:r>
              <a:rPr lang="ru-RU" sz="1200" b="1" dirty="0" err="1" smtClean="0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Э. Ф. Город муз : повесть о царском селе / Э. Ф.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 – Ленинград, 1930. – 192 с. 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9. </a:t>
            </a:r>
            <a:r>
              <a:rPr lang="ru-RU" sz="1200" b="1" dirty="0" err="1" smtClean="0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Э. Ф. Город муз : приложение к факсимильному изданию / Э. Ф. 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 – Москва, 1990. – 94 с. 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10. </a:t>
            </a:r>
            <a:r>
              <a:rPr lang="ru-RU" sz="1200" b="1" dirty="0" err="1" smtClean="0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Э. Ф. История гравюры и литографии в России / Э. Ф.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 – Москва : Абрис :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Олма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, 2017. – 359 с. : ил. – (Сокровища мировой живописи).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11. </a:t>
            </a:r>
            <a:r>
              <a:rPr lang="ru-RU" sz="1200" b="1" dirty="0" err="1" smtClean="0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Э. Ф. Современная обложка / Э. Ф.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 – Ленинград, 1927. – 28 с., [35] л. ил.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12. Дворцы-музеи 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: собрание Палей в Детском селе / составитель Э. Ф.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 – Москва. – 70 с. : ил.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13. Карл 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Брюллов «Гибель Помпеи» / автор вступительной статьи Э.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 – Ленинград ; Москва, 1941. – 15 с., [28] с. ил. : ил.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14. М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 Е. Салтыков-Щедрин в портретах и иллюстрациях : пособие для учителей средней школы / составители : Э. Ф.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 и В. Е. Евгеньев-Максимов. – Ленинград, 1939. – 187 с. :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портр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15. Н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 А. Некрасов в портретах и иллюстрациях  : пособие для учителей средней школы / составитель Э. Ф.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 и В. Е. Евгеньев-Максимов. – Ленинград ; Москва, 1938. – 143 с. : ил.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16. Рисунки 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М.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Добужинского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 / Э.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 – Москва ; Петроград : [б. и.], 1923. – 104 с. : рис.,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портр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Bookman Old Style" pitchFamily="18" charset="0"/>
                <a:ea typeface="+mj-ea"/>
                <a:cs typeface="+mj-cs"/>
              </a:rPr>
              <a:t>17. Эрих 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Фёдорович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 // Мир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библиогр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 – 2015. – № 1. – С. 2-ая обл. : </a:t>
            </a:r>
            <a:r>
              <a:rPr lang="ru-RU" sz="1200" b="1" dirty="0" err="1">
                <a:latin typeface="Bookman Old Style" pitchFamily="18" charset="0"/>
                <a:ea typeface="+mj-ea"/>
                <a:cs typeface="+mj-cs"/>
              </a:rPr>
              <a:t>портр</a:t>
            </a:r>
            <a:r>
              <a:rPr lang="ru-RU" sz="1200" b="1" dirty="0">
                <a:latin typeface="Bookman Old Style" pitchFamily="18" charset="0"/>
                <a:ea typeface="+mj-ea"/>
                <a:cs typeface="+mj-cs"/>
              </a:rPr>
              <a:t>. – (Классики библиографии).</a:t>
            </a:r>
          </a:p>
          <a:p>
            <a:pPr indent="0">
              <a:spcBef>
                <a:spcPts val="0"/>
              </a:spcBef>
            </a:pPr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ownload.png"/>
          <p:cNvPicPr>
            <a:picLocks noChangeAspect="1"/>
          </p:cNvPicPr>
          <p:nvPr/>
        </p:nvPicPr>
        <p:blipFill>
          <a:blip r:embed="rId2" cstate="print"/>
          <a:srcRect l="27344" t="3139" r="32366"/>
          <a:stretch>
            <a:fillRect/>
          </a:stretch>
        </p:blipFill>
        <p:spPr>
          <a:xfrm>
            <a:off x="285720" y="1500174"/>
            <a:ext cx="4071966" cy="47083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785926"/>
            <a:ext cx="4573140" cy="4000528"/>
          </a:xfrm>
        </p:spPr>
        <p:txBody>
          <a:bodyPr>
            <a:noAutofit/>
          </a:bodyPr>
          <a:lstStyle/>
          <a:p>
            <a:pPr indent="457200" algn="just"/>
            <a:r>
              <a:rPr lang="ru-RU" sz="1800" b="1" dirty="0" smtClean="0">
                <a:latin typeface="Bookman Old Style" pitchFamily="18" charset="0"/>
              </a:rPr>
              <a:t>С 1923 года </a:t>
            </a:r>
            <a:r>
              <a:rPr lang="ru-RU" sz="1800" b="1" dirty="0">
                <a:latin typeface="Bookman Old Style" pitchFamily="18" charset="0"/>
              </a:rPr>
              <a:t>заведовал художественным отделом Петроградского отделения Госиздата, один из организаторов Общества библиофилов и его председатель. </a:t>
            </a:r>
            <a:r>
              <a:rPr lang="ru-RU" sz="1800" b="1" dirty="0" smtClean="0">
                <a:latin typeface="Bookman Old Style" pitchFamily="18" charset="0"/>
              </a:rPr>
              <a:t>Научный </a:t>
            </a:r>
            <a:r>
              <a:rPr lang="ru-RU" sz="1800" b="1" dirty="0">
                <a:latin typeface="Bookman Old Style" pitchFamily="18" charset="0"/>
              </a:rPr>
              <a:t>сотрудник Ленинградского института книговедения и Института книговедения Украинской АН, член Русского общества друзей книги.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8604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2000" b="1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 Эрих Федорович (1895 </a:t>
            </a:r>
            <a:r>
              <a:rPr lang="ru-RU" sz="2000" b="1" dirty="0" smtClean="0">
                <a:solidFill>
                  <a:prstClr val="black"/>
                </a:solidFill>
                <a:latin typeface="Bookman Old Style" pitchFamily="18" charset="0"/>
              </a:rPr>
              <a:t>–</a:t>
            </a:r>
            <a:r>
              <a:rPr lang="ru-RU" sz="2000" b="1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1942) – искусствовед, художественный и литературный </a:t>
            </a:r>
            <a:r>
              <a:rPr lang="ru-RU" sz="2000" b="1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критик.</a:t>
            </a:r>
            <a:endParaRPr lang="ru-RU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43998" cy="15001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>
                <a:latin typeface="Bookman Old Style" pitchFamily="18" charset="0"/>
              </a:rPr>
              <a:t>Родился Эрих Конрад (Эрих Федорович) </a:t>
            </a:r>
            <a:r>
              <a:rPr lang="ru-RU" sz="1600" b="1" dirty="0" err="1">
                <a:latin typeface="Bookman Old Style" pitchFamily="18" charset="0"/>
              </a:rPr>
              <a:t>Голлербах</a:t>
            </a:r>
            <a:r>
              <a:rPr lang="ru-RU" sz="1600" b="1" dirty="0">
                <a:latin typeface="Bookman Old Style" pitchFamily="18" charset="0"/>
              </a:rPr>
              <a:t> в обрусевшей немецкой семье в Царском Селе. </a:t>
            </a:r>
            <a:r>
              <a:rPr lang="ru-RU" sz="1600" b="1" dirty="0" smtClean="0">
                <a:latin typeface="Bookman Old Style" pitchFamily="18" charset="0"/>
              </a:rPr>
              <a:t>Место </a:t>
            </a:r>
            <a:r>
              <a:rPr lang="ru-RU" sz="1600" b="1" dirty="0">
                <a:latin typeface="Bookman Old Style" pitchFamily="18" charset="0"/>
              </a:rPr>
              <a:t>рождения навсегда останется для него самым главным местом на земле. Его отец – Феодор (Теодор) Егорович </a:t>
            </a:r>
            <a:r>
              <a:rPr lang="ru-RU" sz="1600" b="1" dirty="0" err="1">
                <a:latin typeface="Bookman Old Style" pitchFamily="18" charset="0"/>
              </a:rPr>
              <a:t>Голлербах</a:t>
            </a:r>
            <a:r>
              <a:rPr lang="ru-RU" sz="1600" b="1" dirty="0">
                <a:latin typeface="Bookman Old Style" pitchFamily="18" charset="0"/>
              </a:rPr>
              <a:t> в 1870-е годы открыл в Царском Селе немецкую булочную. Интереса к ремеслу, которым занималось несколько поколений семьи, Эрих </a:t>
            </a:r>
            <a:r>
              <a:rPr lang="ru-RU" sz="1600" b="1" dirty="0" err="1">
                <a:latin typeface="Bookman Old Style" pitchFamily="18" charset="0"/>
              </a:rPr>
              <a:t>Голлербах</a:t>
            </a:r>
            <a:r>
              <a:rPr lang="ru-RU" sz="1600" b="1" dirty="0">
                <a:latin typeface="Bookman Old Style" pitchFamily="18" charset="0"/>
              </a:rPr>
              <a:t> не проявил.</a:t>
            </a:r>
          </a:p>
        </p:txBody>
      </p:sp>
      <p:pic>
        <p:nvPicPr>
          <p:cNvPr id="4" name="Содержимое 3" descr="ix3ysbde66y27au0y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7286676" cy="460736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1571612"/>
            <a:ext cx="5072098" cy="4161644"/>
          </a:xfrm>
        </p:spPr>
        <p:txBody>
          <a:bodyPr>
            <a:noAutofit/>
          </a:bodyPr>
          <a:lstStyle/>
          <a:p>
            <a:pPr indent="457200" algn="just"/>
            <a:r>
              <a:rPr lang="ru-RU" sz="1800" b="1" dirty="0" smtClean="0">
                <a:latin typeface="Bookman Old Style" pitchFamily="18" charset="0"/>
              </a:rPr>
              <a:t>Для </a:t>
            </a:r>
            <a:r>
              <a:rPr lang="ru-RU" sz="1800" b="1" dirty="0" err="1">
                <a:latin typeface="Bookman Old Style" pitchFamily="18" charset="0"/>
              </a:rPr>
              <a:t>Голлербаха</a:t>
            </a:r>
            <a:r>
              <a:rPr lang="ru-RU" sz="1800" b="1" dirty="0">
                <a:latin typeface="Bookman Old Style" pitchFamily="18" charset="0"/>
              </a:rPr>
              <a:t> Царское Село было не модным местом жительства, престижным писательским городком, а тем, что обычно принято называть «малой родиной». Он родился здесь, рос – он был…органическим </a:t>
            </a:r>
            <a:r>
              <a:rPr lang="ru-RU" sz="1800" b="1" dirty="0" err="1">
                <a:latin typeface="Bookman Old Style" pitchFamily="18" charset="0"/>
              </a:rPr>
              <a:t>царскоселом</a:t>
            </a:r>
            <a:r>
              <a:rPr lang="ru-RU" sz="1800" b="1" dirty="0">
                <a:latin typeface="Bookman Old Style" pitchFamily="18" charset="0"/>
              </a:rPr>
              <a:t>, и поэтому его отношения с городом были совсем иными, чем у многих писателей, живших здесь. Они были гораздо глубже и прочнее, гораздо серьезнее и таинственнее. Мало кто в нашей литературе был столь посвящен в жизнь и тайны Царского Села, как Эрих </a:t>
            </a:r>
            <a:r>
              <a:rPr lang="ru-RU" sz="1800" b="1" dirty="0" err="1">
                <a:latin typeface="Bookman Old Style" pitchFamily="18" charset="0"/>
              </a:rPr>
              <a:t>Голлербах</a:t>
            </a:r>
            <a:r>
              <a:rPr lang="ru-RU" sz="1800" b="1" dirty="0">
                <a:latin typeface="Bookman Old Style" pitchFamily="18" charset="0"/>
              </a:rPr>
              <a:t>.</a:t>
            </a:r>
          </a:p>
        </p:txBody>
      </p:sp>
      <p:pic>
        <p:nvPicPr>
          <p:cNvPr id="4" name="Содержимое 3" descr="kcdkCT8pHqpoZ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3643338" cy="5027807"/>
          </a:xfrm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75724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Многое в творческой судьбе мальчика определили первые </a:t>
            </a:r>
            <a:r>
              <a:rPr lang="ru-RU" sz="2000" b="1" dirty="0" err="1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царскосельские</a:t>
            </a:r>
            <a:r>
              <a:rPr lang="ru-RU" sz="2000" b="1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 впечатления и, конечно, книги. 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Bookman Old Style" pitchFamily="18" charset="0"/>
              </a:rPr>
              <a:t>Судьба и репутация Эриха Федоровича </a:t>
            </a:r>
            <a:r>
              <a:rPr lang="ru-RU" sz="2200" b="1" dirty="0" err="1" smtClean="0">
                <a:solidFill>
                  <a:prstClr val="black"/>
                </a:solidFill>
                <a:latin typeface="Bookman Old Style" pitchFamily="18" charset="0"/>
              </a:rPr>
              <a:t>Голлербаха</a:t>
            </a:r>
            <a:r>
              <a:rPr lang="ru-RU" sz="2200" b="1" dirty="0" smtClean="0">
                <a:solidFill>
                  <a:prstClr val="black"/>
                </a:solidFill>
                <a:latin typeface="Bookman Old Style" pitchFamily="18" charset="0"/>
              </a:rPr>
              <a:t>, </a:t>
            </a:r>
            <a:br>
              <a:rPr lang="ru-RU" sz="2200" b="1" dirty="0" smtClean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Bookman Old Style" pitchFamily="18" charset="0"/>
              </a:rPr>
              <a:t>как при его жизни, так и после смерти, причудливы </a:t>
            </a:r>
            <a:br>
              <a:rPr lang="ru-RU" sz="2200" b="1" dirty="0" smtClean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Bookman Old Style" pitchFamily="18" charset="0"/>
              </a:rPr>
              <a:t>и парадоксальны.</a:t>
            </a:r>
            <a:r>
              <a:rPr lang="ru-RU" sz="1800" b="1" dirty="0" smtClean="0">
                <a:solidFill>
                  <a:prstClr val="black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latin typeface="Bookman Old Style" pitchFamily="18" charset="0"/>
              </a:rPr>
            </a:br>
            <a:endParaRPr lang="ru-RU" sz="1800" b="1" dirty="0" smtClean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196752"/>
            <a:ext cx="5786478" cy="4525963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 smtClean="0">
                <a:latin typeface="Bookman Old Style" pitchFamily="18" charset="0"/>
                <a:ea typeface="+mj-ea"/>
                <a:cs typeface="+mj-cs"/>
              </a:rPr>
              <a:t>Автор одной из лучших, самой знаменитой, элегантной и изящной книги о Царском Селе – «Города муз» – был </a:t>
            </a:r>
            <a:r>
              <a:rPr lang="ru-RU" sz="1800" b="1" dirty="0" err="1" smtClean="0">
                <a:latin typeface="Bookman Old Style" pitchFamily="18" charset="0"/>
                <a:ea typeface="+mj-ea"/>
                <a:cs typeface="+mj-cs"/>
              </a:rPr>
              <a:t>царскоселом</a:t>
            </a:r>
            <a:r>
              <a:rPr lang="ru-RU" sz="1800" b="1" dirty="0" smtClean="0">
                <a:latin typeface="Bookman Old Style" pitchFamily="18" charset="0"/>
                <a:ea typeface="+mj-ea"/>
                <a:cs typeface="+mj-cs"/>
              </a:rPr>
              <a:t> по рождению, но учился не в знаменитой гимназии, а в реальном училище. Кажется, он – единственный знаменитый </a:t>
            </a:r>
            <a:r>
              <a:rPr lang="ru-RU" sz="1800" b="1" dirty="0" err="1" smtClean="0">
                <a:latin typeface="Bookman Old Style" pitchFamily="18" charset="0"/>
                <a:ea typeface="+mj-ea"/>
                <a:cs typeface="+mj-cs"/>
              </a:rPr>
              <a:t>царскосел</a:t>
            </a:r>
            <a:r>
              <a:rPr lang="ru-RU" sz="1800" b="1" dirty="0" smtClean="0">
                <a:latin typeface="Bookman Old Style" pitchFamily="18" charset="0"/>
                <a:ea typeface="+mj-ea"/>
                <a:cs typeface="+mj-cs"/>
              </a:rPr>
              <a:t>, кто в ней не учился, но фамилия «</a:t>
            </a:r>
            <a:r>
              <a:rPr lang="ru-RU" sz="1800" b="1" dirty="0" err="1" smtClean="0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800" b="1" dirty="0" smtClean="0">
                <a:latin typeface="Bookman Old Style" pitchFamily="18" charset="0"/>
                <a:ea typeface="+mj-ea"/>
                <a:cs typeface="+mj-cs"/>
              </a:rPr>
              <a:t>» устойчиво ассоциировалась именно с этим городом, даже когда он носил другое имя.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 err="1" smtClean="0">
                <a:latin typeface="Bookman Old Style" pitchFamily="18" charset="0"/>
                <a:ea typeface="+mj-ea"/>
                <a:cs typeface="+mj-cs"/>
              </a:rPr>
              <a:t>Голлербаха</a:t>
            </a:r>
            <a:r>
              <a:rPr lang="ru-RU" sz="1800" b="1" dirty="0" smtClean="0">
                <a:latin typeface="Bookman Old Style" pitchFamily="18" charset="0"/>
                <a:ea typeface="+mj-ea"/>
                <a:cs typeface="+mj-cs"/>
              </a:rPr>
              <a:t> никогда не запрещали, но долго замалчивали. Его долго замалчивали, но никогда не забывали. Его никогда не забывали, но помнили и изучали однобоко, в результате чего многие стороны его деятельности остаются если не забытыми, то не оцененными по достоинству. Стихи – одна из них.</a:t>
            </a:r>
          </a:p>
        </p:txBody>
      </p:sp>
      <p:pic>
        <p:nvPicPr>
          <p:cNvPr id="4" name="Рисунок 3" descr="f5890b0e601b726c55273b8bfe6f9f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857364"/>
            <a:ext cx="2857520" cy="39540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2214554"/>
            <a:ext cx="5040560" cy="35719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dirty="0"/>
              <a:t> </a:t>
            </a:r>
            <a:r>
              <a:rPr lang="ru-RU" sz="7200" b="1" dirty="0" smtClean="0">
                <a:latin typeface="Bookman Old Style" pitchFamily="18" charset="0"/>
                <a:ea typeface="+mj-ea"/>
                <a:cs typeface="+mj-cs"/>
              </a:rPr>
              <a:t>Закончив </a:t>
            </a:r>
            <a:r>
              <a:rPr lang="ru-RU" sz="7200" b="1" dirty="0">
                <a:latin typeface="Bookman Old Style" pitchFamily="18" charset="0"/>
                <a:ea typeface="+mj-ea"/>
                <a:cs typeface="+mj-cs"/>
              </a:rPr>
              <a:t>в 1911 году </a:t>
            </a:r>
            <a:r>
              <a:rPr lang="ru-RU" sz="7200" b="1" dirty="0" err="1">
                <a:latin typeface="Bookman Old Style" pitchFamily="18" charset="0"/>
                <a:ea typeface="+mj-ea"/>
                <a:cs typeface="+mj-cs"/>
              </a:rPr>
              <a:t>Царскосельское</a:t>
            </a:r>
            <a:r>
              <a:rPr lang="ru-RU" sz="7200" b="1" dirty="0">
                <a:latin typeface="Bookman Old Style" pitchFamily="18" charset="0"/>
                <a:ea typeface="+mj-ea"/>
                <a:cs typeface="+mj-cs"/>
              </a:rPr>
              <a:t> реальное училище Николая II, он поступает на общеобразовательный факультет психоневрологического института в Санкт-Петербурге, который по мнению </a:t>
            </a:r>
            <a:r>
              <a:rPr lang="ru-RU" sz="7200" b="1" dirty="0" smtClean="0">
                <a:latin typeface="Bookman Old Style" pitchFamily="18" charset="0"/>
                <a:ea typeface="+mj-ea"/>
                <a:cs typeface="+mj-cs"/>
              </a:rPr>
              <a:t>самого Эриха </a:t>
            </a:r>
            <a:r>
              <a:rPr lang="ru-RU" sz="7200" b="1" dirty="0" err="1">
                <a:latin typeface="Bookman Old Style" pitchFamily="18" charset="0"/>
                <a:ea typeface="+mj-ea"/>
                <a:cs typeface="+mj-cs"/>
              </a:rPr>
              <a:t>Голлербаха</a:t>
            </a:r>
            <a:r>
              <a:rPr lang="ru-RU" sz="7200" b="1" dirty="0">
                <a:latin typeface="Bookman Old Style" pitchFamily="18" charset="0"/>
                <a:ea typeface="+mj-ea"/>
                <a:cs typeface="+mj-cs"/>
              </a:rPr>
              <a:t> был «в то время самым свободным (и самым бесправным) высшим учебным заведением».  Здесь серьезно преподавались история, философия, литература, социология. Затем он поступил на естественное отделение физико-математического факультета Петербургского университета и, одновременно, там же в университете – на </a:t>
            </a:r>
            <a:r>
              <a:rPr lang="ru-RU" sz="7200" b="1" dirty="0" err="1">
                <a:latin typeface="Bookman Old Style" pitchFamily="18" charset="0"/>
                <a:ea typeface="+mj-ea"/>
                <a:cs typeface="+mj-cs"/>
              </a:rPr>
              <a:t>историко</a:t>
            </a:r>
            <a:r>
              <a:rPr lang="ru-RU" sz="7200" b="1" dirty="0">
                <a:latin typeface="Bookman Old Style" pitchFamily="18" charset="0"/>
                <a:ea typeface="+mj-ea"/>
                <a:cs typeface="+mj-cs"/>
              </a:rPr>
              <a:t>- филологический факультет.</a:t>
            </a:r>
          </a:p>
        </p:txBody>
      </p:sp>
      <p:pic>
        <p:nvPicPr>
          <p:cNvPr id="4" name="Рисунок 3" descr="foto4.erih_gollerb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43050"/>
            <a:ext cx="3528392" cy="48655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87154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Bookman Old Style" pitchFamily="18" charset="0"/>
              </a:rPr>
              <a:t>Ничто не предвещало неожиданного стремления молодого человека, окончившего (пусть и в Царском Селе) не престижную гимназию, а реальное училище, поступлений на различные факультеты столичных высших учебных заведений. 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Bookman Old Style" pitchFamily="18" charset="0"/>
              </a:rPr>
              <a:t>В творчестве </a:t>
            </a:r>
            <a:r>
              <a:rPr lang="ru-RU" sz="1600" b="1" dirty="0" smtClean="0">
                <a:latin typeface="Bookman Old Style" pitchFamily="18" charset="0"/>
              </a:rPr>
              <a:t>Э. Ф. </a:t>
            </a:r>
            <a:r>
              <a:rPr lang="ru-RU" sz="1600" b="1" dirty="0" err="1" smtClean="0">
                <a:latin typeface="Bookman Old Style" pitchFamily="18" charset="0"/>
              </a:rPr>
              <a:t>Голлербаха</a:t>
            </a:r>
            <a:r>
              <a:rPr lang="ru-RU" sz="1600" b="1" dirty="0" smtClean="0">
                <a:latin typeface="Bookman Old Style" pitchFamily="18" charset="0"/>
              </a:rPr>
              <a:t> </a:t>
            </a:r>
            <a:r>
              <a:rPr lang="ru-RU" sz="1600" b="1" dirty="0">
                <a:latin typeface="Bookman Old Style" pitchFamily="18" charset="0"/>
              </a:rPr>
              <a:t>продолжала занимать тема Царского Села.  Он вновь и вновь возвращался к ней, потому что видел в родном городе символ духовности и культуры, которые имели безусловное значение для современности. Такой взгляд ясно проявился в целом ряде статей и таких книгах, как «</a:t>
            </a:r>
            <a:r>
              <a:rPr lang="ru-RU" sz="1600" b="1" dirty="0" err="1">
                <a:latin typeface="Bookman Old Style" pitchFamily="18" charset="0"/>
              </a:rPr>
              <a:t>Детскосельские</a:t>
            </a:r>
            <a:r>
              <a:rPr lang="ru-RU" sz="1600" b="1" dirty="0">
                <a:latin typeface="Bookman Old Style" pitchFamily="18" charset="0"/>
              </a:rPr>
              <a:t> дворцы-музеи и парки», «Собрание Палей в Детском Селе» и прочее. Но наиболее очевиден </a:t>
            </a:r>
            <a:r>
              <a:rPr lang="ru-RU" sz="1600" b="1" dirty="0" err="1">
                <a:latin typeface="Bookman Old Style" pitchFamily="18" charset="0"/>
              </a:rPr>
              <a:t>царскосельский</a:t>
            </a:r>
            <a:r>
              <a:rPr lang="ru-RU" sz="1600" b="1" dirty="0">
                <a:latin typeface="Bookman Old Style" pitchFamily="18" charset="0"/>
              </a:rPr>
              <a:t> код в книге «Город муз».</a:t>
            </a:r>
          </a:p>
        </p:txBody>
      </p:sp>
      <p:pic>
        <p:nvPicPr>
          <p:cNvPr id="4" name="Содержимое 3" descr="tsarskoe-selo-ekaterininskii-dvorets-osennii-p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8619441" cy="47149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Город муз. 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2285992"/>
            <a:ext cx="5114932" cy="3000396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sz="1600" b="1" dirty="0" smtClean="0">
                <a:latin typeface="Bookman Old Style" pitchFamily="18" charset="0"/>
                <a:ea typeface="+mj-ea"/>
                <a:cs typeface="+mj-cs"/>
              </a:rPr>
              <a:t>      </a:t>
            </a:r>
            <a:r>
              <a:rPr lang="ru-RU" sz="1800" b="1" dirty="0" smtClean="0">
                <a:latin typeface="Bookman Old Style" pitchFamily="18" charset="0"/>
                <a:ea typeface="+mj-ea"/>
                <a:cs typeface="+mj-cs"/>
              </a:rPr>
              <a:t>Одна </a:t>
            </a:r>
            <a:r>
              <a:rPr lang="ru-RU" sz="1800" b="1" dirty="0">
                <a:latin typeface="Bookman Old Style" pitchFamily="18" charset="0"/>
                <a:ea typeface="+mj-ea"/>
                <a:cs typeface="+mj-cs"/>
              </a:rPr>
              <a:t>из лучших, самая знаменитая, элегантная и изящная книги о Царском Селе – «Города муз». В книге </a:t>
            </a:r>
            <a:r>
              <a:rPr lang="ru-RU" sz="1800" b="1" dirty="0" smtClean="0">
                <a:latin typeface="Bookman Old Style" pitchFamily="18" charset="0"/>
                <a:ea typeface="+mj-ea"/>
                <a:cs typeface="+mj-cs"/>
              </a:rPr>
              <a:t>«Город муз» </a:t>
            </a:r>
            <a:r>
              <a:rPr lang="ru-RU" sz="1800" b="1" dirty="0">
                <a:latin typeface="Bookman Old Style" pitchFamily="18" charset="0"/>
                <a:ea typeface="+mj-ea"/>
                <a:cs typeface="+mj-cs"/>
              </a:rPr>
              <a:t>Э. </a:t>
            </a:r>
            <a:r>
              <a:rPr lang="ru-RU" sz="1800" b="1" dirty="0" err="1">
                <a:latin typeface="Bookman Old Style" pitchFamily="18" charset="0"/>
                <a:ea typeface="+mj-ea"/>
                <a:cs typeface="+mj-cs"/>
              </a:rPr>
              <a:t>Голлербах</a:t>
            </a:r>
            <a:r>
              <a:rPr lang="ru-RU" sz="1800" b="1" dirty="0">
                <a:latin typeface="Bookman Old Style" pitchFamily="18" charset="0"/>
                <a:ea typeface="+mj-ea"/>
                <a:cs typeface="+mj-cs"/>
              </a:rPr>
              <a:t> рассказывает о русских поэтах, для которых </a:t>
            </a:r>
            <a:r>
              <a:rPr lang="ru-RU" sz="1800" b="1" dirty="0" smtClean="0">
                <a:latin typeface="Bookman Old Style" pitchFamily="18" charset="0"/>
                <a:ea typeface="+mj-ea"/>
                <a:cs typeface="+mj-cs"/>
              </a:rPr>
              <a:t>«отечеством» </a:t>
            </a:r>
            <a:r>
              <a:rPr lang="ru-RU" sz="1800" b="1" dirty="0">
                <a:latin typeface="Bookman Old Style" pitchFamily="18" charset="0"/>
                <a:ea typeface="+mj-ea"/>
                <a:cs typeface="+mj-cs"/>
              </a:rPr>
              <a:t>было Царское Село: Пушкине, Кюхельбекере, Анненском, </a:t>
            </a:r>
            <a:r>
              <a:rPr lang="ru-RU" sz="1800" b="1" dirty="0" smtClean="0">
                <a:latin typeface="Bookman Old Style" pitchFamily="18" charset="0"/>
                <a:ea typeface="+mj-ea"/>
                <a:cs typeface="+mj-cs"/>
              </a:rPr>
              <a:t>Гумилеве…</a:t>
            </a:r>
            <a:endParaRPr lang="ru-RU" sz="1800" b="1" dirty="0"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4" name="Рисунок 3" descr="1014167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2286016" cy="3548796"/>
          </a:xfrm>
          <a:prstGeom prst="rect">
            <a:avLst/>
          </a:prstGeom>
        </p:spPr>
      </p:pic>
      <p:pic>
        <p:nvPicPr>
          <p:cNvPr id="5" name="Рисунок 4" descr="72-199-A65-9-V8023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214686"/>
            <a:ext cx="2214578" cy="30936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Автор ряда искусствоведческих трудов. 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571612"/>
            <a:ext cx="4757742" cy="4329130"/>
          </a:xfrm>
        </p:spPr>
        <p:txBody>
          <a:bodyPr>
            <a:normAutofit/>
          </a:bodyPr>
          <a:lstStyle/>
          <a:p>
            <a:pPr marL="0" indent="457200" algn="just" fontAlgn="base">
              <a:spcBef>
                <a:spcPct val="0"/>
              </a:spcBef>
              <a:buNone/>
            </a:pPr>
            <a:r>
              <a:rPr lang="ru-RU" sz="1800" b="1" dirty="0" smtClean="0">
                <a:latin typeface="Bookman Old Style" pitchFamily="18" charset="0"/>
                <a:ea typeface="+mj-ea"/>
                <a:cs typeface="+mj-cs"/>
              </a:rPr>
              <a:t>«История </a:t>
            </a:r>
            <a:r>
              <a:rPr lang="ru-RU" sz="1800" b="1" dirty="0">
                <a:latin typeface="Bookman Old Style" pitchFamily="18" charset="0"/>
                <a:ea typeface="+mj-ea"/>
                <a:cs typeface="+mj-cs"/>
              </a:rPr>
              <a:t>гравюры и литографии в </a:t>
            </a:r>
            <a:r>
              <a:rPr lang="ru-RU" sz="1800" b="1" dirty="0" smtClean="0">
                <a:latin typeface="Bookman Old Style" pitchFamily="18" charset="0"/>
                <a:ea typeface="+mj-ea"/>
                <a:cs typeface="+mj-cs"/>
              </a:rPr>
              <a:t>России».</a:t>
            </a:r>
            <a:r>
              <a:rPr lang="ru-RU" sz="1800" b="1" dirty="0">
                <a:latin typeface="Bookman Old Style" pitchFamily="18" charset="0"/>
                <a:ea typeface="+mj-ea"/>
                <a:cs typeface="+mj-cs"/>
              </a:rPr>
              <a:t> </a:t>
            </a:r>
            <a:r>
              <a:rPr lang="ru-RU" sz="1800" b="1" dirty="0" smtClean="0">
                <a:latin typeface="Bookman Old Style" pitchFamily="18" charset="0"/>
                <a:ea typeface="+mj-ea"/>
                <a:cs typeface="+mj-cs"/>
              </a:rPr>
              <a:t>Статьи </a:t>
            </a:r>
            <a:r>
              <a:rPr lang="ru-RU" sz="1800" b="1" dirty="0">
                <a:latin typeface="Bookman Old Style" pitchFamily="18" charset="0"/>
                <a:ea typeface="+mj-ea"/>
                <a:cs typeface="+mj-cs"/>
              </a:rPr>
              <a:t>и монографии о портретной живописи в </a:t>
            </a:r>
            <a:r>
              <a:rPr lang="ru-RU" sz="1800" b="1" dirty="0" smtClean="0">
                <a:latin typeface="Bookman Old Style" pitchFamily="18" charset="0"/>
                <a:ea typeface="+mj-ea"/>
                <a:cs typeface="+mj-cs"/>
              </a:rPr>
              <a:t>России </a:t>
            </a:r>
            <a:r>
              <a:rPr lang="en-US" sz="1800" b="1" dirty="0" smtClean="0">
                <a:latin typeface="Bookman Old Style" pitchFamily="18" charset="0"/>
                <a:ea typeface="+mj-ea"/>
                <a:cs typeface="+mj-cs"/>
              </a:rPr>
              <a:t>XVIII </a:t>
            </a:r>
            <a:r>
              <a:rPr lang="ru-RU" sz="1800" b="1" dirty="0" smtClean="0">
                <a:latin typeface="Bookman Old Style" pitchFamily="18" charset="0"/>
                <a:ea typeface="+mj-ea"/>
                <a:cs typeface="+mj-cs"/>
              </a:rPr>
              <a:t>века. И </a:t>
            </a:r>
            <a:r>
              <a:rPr lang="ru-RU" sz="1800" b="1" dirty="0">
                <a:latin typeface="Bookman Old Style" pitchFamily="18" charset="0"/>
                <a:ea typeface="+mj-ea"/>
                <a:cs typeface="+mj-cs"/>
              </a:rPr>
              <a:t>это при удивительной точности анализа, глубине понимания искусства, редкой квалифицированности суждений, что всегда отмечали и сами художники, и коллеги-искусствоведы.</a:t>
            </a:r>
          </a:p>
          <a:p>
            <a:pPr>
              <a:buNone/>
            </a:pPr>
            <a:endParaRPr lang="ru-RU" sz="1600" b="1" dirty="0" smtClean="0"/>
          </a:p>
          <a:p>
            <a:endParaRPr lang="ru-RU" b="1" dirty="0"/>
          </a:p>
        </p:txBody>
      </p:sp>
      <p:pic>
        <p:nvPicPr>
          <p:cNvPr id="5" name="Рисунок 4" descr="4d1f4e54ad93115cff4be5c0bcbabf88.jpg"/>
          <p:cNvPicPr>
            <a:picLocks noChangeAspect="1"/>
          </p:cNvPicPr>
          <p:nvPr/>
        </p:nvPicPr>
        <p:blipFill>
          <a:blip r:embed="rId2" cstate="print"/>
          <a:srcRect l="6254" t="8333" r="7754" b="8333"/>
          <a:stretch>
            <a:fillRect/>
          </a:stretch>
        </p:blipFill>
        <p:spPr>
          <a:xfrm>
            <a:off x="285720" y="1142984"/>
            <a:ext cx="2357454" cy="3429024"/>
          </a:xfrm>
          <a:prstGeom prst="rect">
            <a:avLst/>
          </a:prstGeom>
        </p:spPr>
      </p:pic>
      <p:pic>
        <p:nvPicPr>
          <p:cNvPr id="6" name="Рисунок 5" descr="14-052-C4158653.jpg"/>
          <p:cNvPicPr>
            <a:picLocks noChangeAspect="1"/>
          </p:cNvPicPr>
          <p:nvPr/>
        </p:nvPicPr>
        <p:blipFill>
          <a:blip r:embed="rId3" cstate="print"/>
          <a:srcRect l="4272" r="2796" b="3125"/>
          <a:stretch>
            <a:fillRect/>
          </a:stretch>
        </p:blipFill>
        <p:spPr>
          <a:xfrm>
            <a:off x="1785918" y="3143248"/>
            <a:ext cx="2286016" cy="33745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631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Голлербах Эрих Федорович </vt:lpstr>
      <vt:lpstr>С 1923 года заведовал художественным отделом Петроградского отделения Госиздата, один из организаторов Общества библиофилов и его председатель. Научный сотрудник Ленинградского института книговедения и Института книговедения Украинской АН, член Русского общества друзей книги.</vt:lpstr>
      <vt:lpstr>Родился Эрих Конрад (Эрих Федорович) Голлербах в обрусевшей немецкой семье в Царском Селе. Место рождения навсегда останется для него самым главным местом на земле. Его отец – Феодор (Теодор) Егорович Голлербах в 1870-е годы открыл в Царском Селе немецкую булочную. Интереса к ремеслу, которым занималось несколько поколений семьи, Эрих Голлербах не проявил.</vt:lpstr>
      <vt:lpstr>Для Голлербаха Царское Село было не модным местом жительства, престижным писательским городком, а тем, что обычно принято называть «малой родиной». Он родился здесь, рос – он был…органическим царскоселом, и поэтому его отношения с городом были совсем иными, чем у многих писателей, живших здесь. Они были гораздо глубже и прочнее, гораздо серьезнее и таинственнее. Мало кто в нашей литературе был столь посвящен в жизнь и тайны Царского Села, как Эрих Голлербах.</vt:lpstr>
      <vt:lpstr>Судьба и репутация Эриха Федоровича Голлербаха,  как при его жизни, так и после смерти, причудливы  и парадоксальны. </vt:lpstr>
      <vt:lpstr>Слайд 6</vt:lpstr>
      <vt:lpstr>В творчестве Э. Ф. Голлербаха продолжала занимать тема Царского Села.  Он вновь и вновь возвращался к ней, потому что видел в родном городе символ духовности и культуры, которые имели безусловное значение для современности. Такой взгляд ясно проявился в целом ряде статей и таких книгах, как «Детскосельские дворцы-музеи и парки», «Собрание Палей в Детском Селе» и прочее. Но наиболее очевиден царскосельский код в книге «Город муз».</vt:lpstr>
      <vt:lpstr>Город муз. </vt:lpstr>
      <vt:lpstr>Автор ряда искусствоведческих трудов. </vt:lpstr>
      <vt:lpstr>Он работал в музеях и издательствах, организовывал выставки, был художником, критиком, библиографом, коллекционером, переводчиком, серьезным исследователем.</vt:lpstr>
      <vt:lpstr>Тематика его работ широка и разнообразна: философские, литературоведческие статьи и заметки, стихотворения, лирические эссе.</vt:lpstr>
      <vt:lpstr>Историк искусства. </vt:lpstr>
      <vt:lpstr>Библиография: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sbr-avan2</dc:creator>
  <cp:lastModifiedBy>bibl7</cp:lastModifiedBy>
  <cp:revision>44</cp:revision>
  <dcterms:created xsi:type="dcterms:W3CDTF">2020-03-24T09:06:10Z</dcterms:created>
  <dcterms:modified xsi:type="dcterms:W3CDTF">2020-03-24T14:03:31Z</dcterms:modified>
</cp:coreProperties>
</file>